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3" r:id="rId12"/>
    <p:sldId id="291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0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8" r:id="rId32"/>
    <p:sldId id="287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>
        <p:scale>
          <a:sx n="100" d="100"/>
          <a:sy n="100" d="100"/>
        </p:scale>
        <p:origin x="-72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Relationship Id="rId4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54FCDD-DF35-47B1-935D-04BE4D0C7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B9632C8-EFBF-4148-9C5F-8E65D19CC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283779-FE28-418B-AF25-C6516ECF6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3BE1-26E5-4ADF-95BA-2519D611FB19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DC546E-65BA-437A-B01D-10D19FDBD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529EF1-7F67-4149-B877-FD98A05B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CAE0-5EED-425A-8B7E-C9909E24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51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A19C62-777C-417B-8CA7-60E29BF73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639666-2274-4649-A127-AEA955ED9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3B07A8-D539-4FE7-87A9-AD618E36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3BE1-26E5-4ADF-95BA-2519D611FB19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FE2AC7-0FE3-4F10-8031-156636A24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FE5719-0AAA-432D-BBCC-B0930B6A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CAE0-5EED-425A-8B7E-C9909E24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55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33D6279-2961-4429-9AD7-6940C21B7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71A1CB-9C0E-43DA-AB0E-5969E27AF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B927BE-DC2E-462E-9654-EF7799951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3BE1-26E5-4ADF-95BA-2519D611FB19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8E65DE-8764-4219-B0CA-3BD33FAB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AF6CBE-1B82-442C-80F1-0B7A18F6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CAE0-5EED-425A-8B7E-C9909E24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4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84B194-752B-46C2-91AC-D4596F0E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1E828C-B917-4CD0-B956-2ED5EB65C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E1617C-646A-499A-AAC6-AFA1C9F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3BE1-26E5-4ADF-95BA-2519D611FB19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4A25C2-6D12-41B6-A9E6-F5AABA7F5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390A9D-5F1C-48C3-B6B8-C0FC63BB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CAE0-5EED-425A-8B7E-C9909E24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43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F9C575-C918-4374-AE11-B9575C20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7C59B8-3518-4516-AF5D-80115BD2D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BCC6C9-8C31-44B1-B7AD-C2ADE9CF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3BE1-26E5-4ADF-95BA-2519D611FB19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0EE1EC-8AF9-4B80-8197-6C6472CC5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F264D6-B427-4523-92C1-3A8B2E34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CAE0-5EED-425A-8B7E-C9909E24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24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827418-8AFF-4EF1-AF8D-8E3CA1DE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2F13DA-D793-4E43-8B80-6A554CD08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C542EE-248F-4314-BF37-6A2FBC5D6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8A15DF-955B-4660-814C-F08CAB56A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3BE1-26E5-4ADF-95BA-2519D611FB19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EA7FA4-88CD-4366-B484-2DB3D0B2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54F14B-67B7-4435-9856-D737E7386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CAE0-5EED-425A-8B7E-C9909E24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70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101C3-B13A-42CB-BDC4-A752D9CA5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5F1DC0-CED8-4CEE-B0FC-40691597E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C795B7-BD0B-49B5-8030-8394AF002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971D99F-C625-4759-A9AC-541421539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9E157F-68A7-41DC-BBCE-3B823916CD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BB6491-59BA-44D3-83FE-A248D817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3BE1-26E5-4ADF-95BA-2519D611FB19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433FF79-F3DB-4B56-962E-38338570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3CFE19F-7A76-431E-9A84-56ADB5FA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CAE0-5EED-425A-8B7E-C9909E24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7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74ED9-43C5-4DA9-B554-AB398383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3B8DF4E-281A-4057-AAC4-289F3D51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3BE1-26E5-4ADF-95BA-2519D611FB19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0F66B87-BF9E-4DBE-B8DC-A0352870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CE14548-5188-48B8-BF48-20C3AC25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CAE0-5EED-425A-8B7E-C9909E24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9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FF63FD-AFF5-45F7-BEBD-2DC1E6A7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3BE1-26E5-4ADF-95BA-2519D611FB19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5895736-FE12-4B5C-9AAC-272F635F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24419A-E5A4-4D43-8101-C911A43F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CAE0-5EED-425A-8B7E-C9909E24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45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F002C9-0077-4FB9-871F-C94BD6E82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3BF531-9653-4BB8-8A68-028481DDD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6CE6CF-DD99-4991-9328-DD62AAAD3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537CAD-67ED-443D-9943-3DBFC1300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3BE1-26E5-4ADF-95BA-2519D611FB19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B12F16-636D-4464-BA36-057BF24B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95B194-410F-4A08-AA5F-0B671E1E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CAE0-5EED-425A-8B7E-C9909E24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82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C1E978-7D24-4D03-B89C-F68764CCA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57657C3-DAA3-438E-95EE-4E95A659A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A83BB3-2746-4F98-B6C9-E923EF8D2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7DDD9D-B0CF-4151-8158-10959DA12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3BE1-26E5-4ADF-95BA-2519D611FB19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9B6BF6-854D-4952-95D0-9ACAE461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64F1AF-BB07-46D6-8E8D-8FE77865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CAE0-5EED-425A-8B7E-C9909E24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52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794D08D-3B3E-4DAC-B9B4-C423373E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B45F8F-8696-4793-8608-7599D20BC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E0886F-4F64-4F7C-B3A9-DF194BA2D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03BE1-26E5-4ADF-95BA-2519D611FB19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D3976A-6F3E-4AD4-8975-4B354CCA9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0B92BE-AA71-482E-AEE1-49347CED0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ACAE0-5EED-425A-8B7E-C9909E24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05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.png"/><Relationship Id="rId11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8.sv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8.jp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4" Type="http://schemas.openxmlformats.org/officeDocument/2006/relationships/image" Target="../media/image23.png"/><Relationship Id="rId5" Type="http://schemas.openxmlformats.org/officeDocument/2006/relationships/image" Target="../media/image25.svg"/><Relationship Id="rId6" Type="http://schemas.openxmlformats.org/officeDocument/2006/relationships/image" Target="../media/image24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8.jpg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5" Type="http://schemas.openxmlformats.org/officeDocument/2006/relationships/image" Target="../media/image23.png"/><Relationship Id="rId6" Type="http://schemas.openxmlformats.org/officeDocument/2006/relationships/image" Target="../media/image25.svg"/><Relationship Id="rId7" Type="http://schemas.openxmlformats.org/officeDocument/2006/relationships/image" Target="../media/image8.jp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5.svg"/><Relationship Id="rId7" Type="http://schemas.openxmlformats.org/officeDocument/2006/relationships/image" Target="../media/image20.png"/><Relationship Id="rId8" Type="http://schemas.openxmlformats.org/officeDocument/2006/relationships/image" Target="../media/image26.png"/><Relationship Id="rId9" Type="http://schemas.openxmlformats.org/officeDocument/2006/relationships/image" Target="../media/image8.jpg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8.jp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8.jp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4" Type="http://schemas.openxmlformats.org/officeDocument/2006/relationships/image" Target="../media/image27.png"/><Relationship Id="rId5" Type="http://schemas.openxmlformats.org/officeDocument/2006/relationships/image" Target="../media/image8.jp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jpeg"/><Relationship Id="rId5" Type="http://schemas.openxmlformats.org/officeDocument/2006/relationships/image" Target="../media/image8.jp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7FC9AC6F-4E74-48D2-9B9A-A11C04AD1E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501" y="975455"/>
            <a:ext cx="3393120" cy="13930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30461E-D7D2-426C-98FA-AB08CFC0707D}"/>
              </a:ext>
            </a:extLst>
          </p:cNvPr>
          <p:cNvSpPr txBox="1"/>
          <p:nvPr/>
        </p:nvSpPr>
        <p:spPr>
          <a:xfrm>
            <a:off x="0" y="3200399"/>
            <a:ext cx="12199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Verdana" panose="020B0604030504040204" pitchFamily="34" charset="0"/>
                <a:ea typeface="Verdana" panose="020B0604030504040204" pitchFamily="34" charset="0"/>
              </a:rPr>
              <a:t>Cheese</a:t>
            </a:r>
          </a:p>
        </p:txBody>
      </p:sp>
    </p:spTree>
    <p:extLst>
      <p:ext uri="{BB962C8B-B14F-4D97-AF65-F5344CB8AC3E}">
        <p14:creationId xmlns:p14="http://schemas.microsoft.com/office/powerpoint/2010/main" val="2085701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B702AD-3A6F-420E-8FA9-13258388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359" y="0"/>
            <a:ext cx="10515600" cy="1325563"/>
          </a:xfrm>
        </p:spPr>
        <p:txBody>
          <a:bodyPr/>
          <a:lstStyle/>
          <a:p>
            <a:r>
              <a:rPr lang="en-GB" dirty="0" smtClean="0"/>
              <a:t>What are the blue bits?!</a:t>
            </a:r>
            <a:endParaRPr lang="en-GB" dirty="0"/>
          </a:p>
        </p:txBody>
      </p:sp>
      <p:pic>
        <p:nvPicPr>
          <p:cNvPr id="4" name="Picture 2" descr="https://upload.wikimedia.org/wikipedia/commons/4/40/Blue_Stilton_07.jpg">
            <a:extLst>
              <a:ext uri="{FF2B5EF4-FFF2-40B4-BE49-F238E27FC236}">
                <a16:creationId xmlns:a16="http://schemas.microsoft.com/office/drawing/2014/main" xmlns="" id="{C67192F4-0DC4-4789-A1BC-77BB4CEF0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t="153" r="180" b="449"/>
          <a:stretch/>
        </p:blipFill>
        <p:spPr bwMode="auto">
          <a:xfrm>
            <a:off x="7078044" y="1254296"/>
            <a:ext cx="3918846" cy="488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CB7CB6-7461-4B64-A369-3CA17F1437F5}"/>
              </a:ext>
            </a:extLst>
          </p:cNvPr>
          <p:cNvSpPr txBox="1"/>
          <p:nvPr/>
        </p:nvSpPr>
        <p:spPr>
          <a:xfrm>
            <a:off x="432039" y="1397375"/>
            <a:ext cx="6572223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Before the invention of </a:t>
            </a:r>
            <a:r>
              <a:rPr lang="en-GB" sz="2400" dirty="0" smtClean="0"/>
              <a:t>fridges to keep food cool</a:t>
            </a:r>
            <a:r>
              <a:rPr lang="en-GB" sz="2400" dirty="0" smtClean="0"/>
              <a:t>, </a:t>
            </a:r>
            <a:r>
              <a:rPr lang="en-GB" sz="2400" dirty="0"/>
              <a:t>cheese had to be preserved naturally and so many cheeses contained edible moulds that grew through the cheese and prevented </a:t>
            </a:r>
            <a:r>
              <a:rPr lang="en-GB" sz="2400" dirty="0" smtClean="0"/>
              <a:t>the growth </a:t>
            </a:r>
            <a:r>
              <a:rPr lang="en-GB" sz="2400" dirty="0"/>
              <a:t>of any harmful bacteria or moulds. </a:t>
            </a:r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Blue Stilton is an English cheese that gains its characteristic strong smell and taste from an edible blue mould </a:t>
            </a:r>
            <a:r>
              <a:rPr lang="en-GB" sz="2400" dirty="0" smtClean="0"/>
              <a:t>called</a:t>
            </a:r>
            <a:r>
              <a:rPr lang="en-GB" sz="2400" i="1" dirty="0" smtClean="0"/>
              <a:t> Penicillium </a:t>
            </a:r>
            <a:r>
              <a:rPr lang="en-GB" sz="2400" i="1" dirty="0" err="1"/>
              <a:t>roqueforti</a:t>
            </a:r>
            <a:r>
              <a:rPr lang="en-GB" sz="2400" dirty="0"/>
              <a:t> and </a:t>
            </a:r>
            <a:r>
              <a:rPr lang="en-GB" sz="2400" i="1" dirty="0"/>
              <a:t>Penicillium </a:t>
            </a:r>
            <a:r>
              <a:rPr lang="en-GB" sz="2400" i="1" dirty="0" err="1" smtClean="0"/>
              <a:t>glaucum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6" name="Picture 5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29ECD49B-6F23-43E7-BA71-6348872968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342" y="6309179"/>
            <a:ext cx="1103988" cy="45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54090D-2BEE-4EDA-A470-93ADD0F29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9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113"/>
          <p:cNvSpPr/>
          <p:nvPr/>
        </p:nvSpPr>
        <p:spPr>
          <a:xfrm>
            <a:off x="9658307" y="2437611"/>
            <a:ext cx="1174793" cy="62308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8489907" y="2437611"/>
            <a:ext cx="1174793" cy="40718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 rot="19849669">
            <a:off x="9201107" y="2386811"/>
            <a:ext cx="1174793" cy="40718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93CAD03-5050-41D8-A11E-166C32BE8A98}"/>
              </a:ext>
            </a:extLst>
          </p:cNvPr>
          <p:cNvSpPr txBox="1">
            <a:spLocks/>
          </p:cNvSpPr>
          <p:nvPr/>
        </p:nvSpPr>
        <p:spPr>
          <a:xfrm>
            <a:off x="851292" y="2618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So how do you turn milk into cheese?</a:t>
            </a:r>
            <a:endParaRPr lang="en-GB" dirty="0"/>
          </a:p>
        </p:txBody>
      </p:sp>
      <p:pic>
        <p:nvPicPr>
          <p:cNvPr id="5" name="Picture 2" descr="Milk Bottle, Glass, Dairy, Breakfast, Calcium, White">
            <a:extLst>
              <a:ext uri="{FF2B5EF4-FFF2-40B4-BE49-F238E27FC236}">
                <a16:creationId xmlns:a16="http://schemas.microsoft.com/office/drawing/2014/main" xmlns="" id="{E922D40A-39ED-4B22-BA0F-A26F04A80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98" y="1173142"/>
            <a:ext cx="865931" cy="17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itron-154449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18" y="2031999"/>
            <a:ext cx="634264" cy="66655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084481" y="2121234"/>
            <a:ext cx="30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4313567" y="2129597"/>
            <a:ext cx="48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23779" y="849051"/>
            <a:ext cx="256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1. Acidification</a:t>
            </a:r>
            <a:endParaRPr lang="en-US" sz="2400" b="1" u="sng" dirty="0"/>
          </a:p>
        </p:txBody>
      </p:sp>
      <p:pic>
        <p:nvPicPr>
          <p:cNvPr id="64" name="Picture 63" descr="flu-4950321_128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4" t="73890"/>
          <a:stretch/>
        </p:blipFill>
        <p:spPr>
          <a:xfrm>
            <a:off x="3712508" y="2055761"/>
            <a:ext cx="230127" cy="235627"/>
          </a:xfrm>
          <a:prstGeom prst="rect">
            <a:avLst/>
          </a:prstGeom>
        </p:spPr>
      </p:pic>
      <p:pic>
        <p:nvPicPr>
          <p:cNvPr id="65" name="Picture 64" descr="flu-4950321_128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4" t="73890"/>
          <a:stretch/>
        </p:blipFill>
        <p:spPr>
          <a:xfrm>
            <a:off x="3943461" y="2168879"/>
            <a:ext cx="230127" cy="235627"/>
          </a:xfrm>
          <a:prstGeom prst="rect">
            <a:avLst/>
          </a:prstGeom>
        </p:spPr>
      </p:pic>
      <p:pic>
        <p:nvPicPr>
          <p:cNvPr id="66" name="Picture 65" descr="flu-4950321_128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4" t="73890"/>
          <a:stretch/>
        </p:blipFill>
        <p:spPr>
          <a:xfrm>
            <a:off x="3716190" y="2268902"/>
            <a:ext cx="230127" cy="235627"/>
          </a:xfrm>
          <a:prstGeom prst="rect">
            <a:avLst/>
          </a:prstGeom>
        </p:spPr>
      </p:pic>
      <p:pic>
        <p:nvPicPr>
          <p:cNvPr id="67" name="Picture 66" descr="flu-4950321_128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4" t="73890"/>
          <a:stretch/>
        </p:blipFill>
        <p:spPr>
          <a:xfrm>
            <a:off x="3934051" y="2395114"/>
            <a:ext cx="230127" cy="235627"/>
          </a:xfrm>
          <a:prstGeom prst="rect">
            <a:avLst/>
          </a:prstGeom>
        </p:spPr>
      </p:pic>
      <p:pic>
        <p:nvPicPr>
          <p:cNvPr id="68" name="Picture 67" descr="flu-4950321_128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4" t="73890"/>
          <a:stretch/>
        </p:blipFill>
        <p:spPr>
          <a:xfrm>
            <a:off x="3523492" y="2403480"/>
            <a:ext cx="230127" cy="235627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3330879" y="2762839"/>
            <a:ext cx="150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Bacteria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4807385" y="2749746"/>
            <a:ext cx="74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Acid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101855" y="3714766"/>
            <a:ext cx="256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2</a:t>
            </a:r>
            <a:r>
              <a:rPr lang="en-US" sz="2400" b="1" u="sng" dirty="0" smtClean="0"/>
              <a:t>. Coagulation</a:t>
            </a:r>
            <a:endParaRPr lang="en-US" sz="2400" b="1" u="sng" dirty="0"/>
          </a:p>
        </p:txBody>
      </p:sp>
      <p:pic>
        <p:nvPicPr>
          <p:cNvPr id="74" name="Picture 73" descr="milk-305082_1280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1"/>
          <a:stretch/>
        </p:blipFill>
        <p:spPr>
          <a:xfrm>
            <a:off x="3711876" y="4824261"/>
            <a:ext cx="1421565" cy="1496884"/>
          </a:xfrm>
          <a:prstGeom prst="rect">
            <a:avLst/>
          </a:prstGeom>
        </p:spPr>
      </p:pic>
      <p:pic>
        <p:nvPicPr>
          <p:cNvPr id="75" name="Picture 74" descr="dropper-1295283_128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856">
            <a:off x="4161528" y="3718554"/>
            <a:ext cx="1232409" cy="1489597"/>
          </a:xfrm>
          <a:prstGeom prst="rect">
            <a:avLst/>
          </a:prstGeom>
        </p:spPr>
      </p:pic>
      <p:sp>
        <p:nvSpPr>
          <p:cNvPr id="76" name="Freeform 75"/>
          <p:cNvSpPr/>
          <p:nvPr/>
        </p:nvSpPr>
        <p:spPr>
          <a:xfrm>
            <a:off x="3790430" y="5381182"/>
            <a:ext cx="1256840" cy="65936"/>
          </a:xfrm>
          <a:custGeom>
            <a:avLst/>
            <a:gdLst>
              <a:gd name="connsiteX0" fmla="*/ 0 w 1256840"/>
              <a:gd name="connsiteY0" fmla="*/ 52842 h 65936"/>
              <a:gd name="connsiteX1" fmla="*/ 0 w 1256840"/>
              <a:gd name="connsiteY1" fmla="*/ 52842 h 65936"/>
              <a:gd name="connsiteX2" fmla="*/ 117829 w 1256840"/>
              <a:gd name="connsiteY2" fmla="*/ 26654 h 65936"/>
              <a:gd name="connsiteX3" fmla="*/ 157105 w 1256840"/>
              <a:gd name="connsiteY3" fmla="*/ 466 h 65936"/>
              <a:gd name="connsiteX4" fmla="*/ 235658 w 1256840"/>
              <a:gd name="connsiteY4" fmla="*/ 13560 h 65936"/>
              <a:gd name="connsiteX5" fmla="*/ 274934 w 1256840"/>
              <a:gd name="connsiteY5" fmla="*/ 39748 h 65936"/>
              <a:gd name="connsiteX6" fmla="*/ 458223 w 1256840"/>
              <a:gd name="connsiteY6" fmla="*/ 39748 h 65936"/>
              <a:gd name="connsiteX7" fmla="*/ 497499 w 1256840"/>
              <a:gd name="connsiteY7" fmla="*/ 26654 h 65936"/>
              <a:gd name="connsiteX8" fmla="*/ 589144 w 1256840"/>
              <a:gd name="connsiteY8" fmla="*/ 39748 h 65936"/>
              <a:gd name="connsiteX9" fmla="*/ 680788 w 1256840"/>
              <a:gd name="connsiteY9" fmla="*/ 65936 h 65936"/>
              <a:gd name="connsiteX10" fmla="*/ 798617 w 1256840"/>
              <a:gd name="connsiteY10" fmla="*/ 39748 h 65936"/>
              <a:gd name="connsiteX11" fmla="*/ 837893 w 1256840"/>
              <a:gd name="connsiteY11" fmla="*/ 13560 h 65936"/>
              <a:gd name="connsiteX12" fmla="*/ 1021182 w 1256840"/>
              <a:gd name="connsiteY12" fmla="*/ 26654 h 65936"/>
              <a:gd name="connsiteX13" fmla="*/ 1204471 w 1256840"/>
              <a:gd name="connsiteY13" fmla="*/ 26654 h 65936"/>
              <a:gd name="connsiteX14" fmla="*/ 1256840 w 1256840"/>
              <a:gd name="connsiteY14" fmla="*/ 52842 h 65936"/>
              <a:gd name="connsiteX15" fmla="*/ 1256840 w 1256840"/>
              <a:gd name="connsiteY15" fmla="*/ 52842 h 65936"/>
              <a:gd name="connsiteX16" fmla="*/ 1256840 w 1256840"/>
              <a:gd name="connsiteY16" fmla="*/ 52842 h 6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56840" h="65936">
                <a:moveTo>
                  <a:pt x="0" y="52842"/>
                </a:moveTo>
                <a:lnTo>
                  <a:pt x="0" y="52842"/>
                </a:lnTo>
                <a:cubicBezTo>
                  <a:pt x="39276" y="44113"/>
                  <a:pt x="79660" y="39379"/>
                  <a:pt x="117829" y="26654"/>
                </a:cubicBezTo>
                <a:cubicBezTo>
                  <a:pt x="132757" y="21677"/>
                  <a:pt x="141466" y="2204"/>
                  <a:pt x="157105" y="466"/>
                </a:cubicBezTo>
                <a:cubicBezTo>
                  <a:pt x="183488" y="-2466"/>
                  <a:pt x="209474" y="9195"/>
                  <a:pt x="235658" y="13560"/>
                </a:cubicBezTo>
                <a:cubicBezTo>
                  <a:pt x="248750" y="22289"/>
                  <a:pt x="260860" y="32710"/>
                  <a:pt x="274934" y="39748"/>
                </a:cubicBezTo>
                <a:cubicBezTo>
                  <a:pt x="335963" y="70267"/>
                  <a:pt x="384209" y="46478"/>
                  <a:pt x="458223" y="39748"/>
                </a:cubicBezTo>
                <a:cubicBezTo>
                  <a:pt x="471315" y="35383"/>
                  <a:pt x="483699" y="26654"/>
                  <a:pt x="497499" y="26654"/>
                </a:cubicBezTo>
                <a:cubicBezTo>
                  <a:pt x="528358" y="26654"/>
                  <a:pt x="558783" y="34227"/>
                  <a:pt x="589144" y="39748"/>
                </a:cubicBezTo>
                <a:cubicBezTo>
                  <a:pt x="625310" y="46325"/>
                  <a:pt x="647137" y="54717"/>
                  <a:pt x="680788" y="65936"/>
                </a:cubicBezTo>
                <a:cubicBezTo>
                  <a:pt x="710959" y="60907"/>
                  <a:pt x="766387" y="55865"/>
                  <a:pt x="798617" y="39748"/>
                </a:cubicBezTo>
                <a:cubicBezTo>
                  <a:pt x="812691" y="32710"/>
                  <a:pt x="824801" y="22289"/>
                  <a:pt x="837893" y="13560"/>
                </a:cubicBezTo>
                <a:cubicBezTo>
                  <a:pt x="898989" y="17925"/>
                  <a:pt x="959930" y="26654"/>
                  <a:pt x="1021182" y="26654"/>
                </a:cubicBezTo>
                <a:cubicBezTo>
                  <a:pt x="1250566" y="26654"/>
                  <a:pt x="1017044" y="-4589"/>
                  <a:pt x="1204471" y="26654"/>
                </a:cubicBezTo>
                <a:cubicBezTo>
                  <a:pt x="1236827" y="59014"/>
                  <a:pt x="1218312" y="52842"/>
                  <a:pt x="1256840" y="52842"/>
                </a:cubicBezTo>
                <a:lnTo>
                  <a:pt x="1256840" y="52842"/>
                </a:lnTo>
                <a:lnTo>
                  <a:pt x="1256840" y="52842"/>
                </a:lnTo>
              </a:path>
            </a:pathLst>
          </a:cu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296210" y="2775935"/>
            <a:ext cx="1047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Milk</a:t>
            </a:r>
            <a:endParaRPr lang="en-US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4072965" y="6216514"/>
            <a:ext cx="1047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Milk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5075023" y="4407961"/>
            <a:ext cx="30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5428508" y="4421054"/>
            <a:ext cx="118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Rennet</a:t>
            </a:r>
            <a:endParaRPr lang="en-US" sz="2400" dirty="0"/>
          </a:p>
        </p:txBody>
      </p:sp>
      <p:sp>
        <p:nvSpPr>
          <p:cNvPr id="81" name="Oval 80"/>
          <p:cNvSpPr/>
          <p:nvPr/>
        </p:nvSpPr>
        <p:spPr>
          <a:xfrm>
            <a:off x="4451307" y="5460211"/>
            <a:ext cx="235657" cy="2487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027655" y="5809022"/>
            <a:ext cx="235657" cy="2487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878938" y="5529319"/>
            <a:ext cx="235657" cy="2487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732344" y="5969788"/>
            <a:ext cx="235657" cy="2487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398939" y="5957784"/>
            <a:ext cx="235657" cy="2487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ardrop 85"/>
          <p:cNvSpPr/>
          <p:nvPr/>
        </p:nvSpPr>
        <p:spPr>
          <a:xfrm>
            <a:off x="4124006" y="5486399"/>
            <a:ext cx="78552" cy="104753"/>
          </a:xfrm>
          <a:prstGeom prst="teardrop">
            <a:avLst/>
          </a:prstGeom>
          <a:solidFill>
            <a:srgbClr val="5720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ardrop 86"/>
          <p:cNvSpPr/>
          <p:nvPr/>
        </p:nvSpPr>
        <p:spPr>
          <a:xfrm>
            <a:off x="3892269" y="5843879"/>
            <a:ext cx="78552" cy="104753"/>
          </a:xfrm>
          <a:prstGeom prst="teardrop">
            <a:avLst/>
          </a:prstGeom>
          <a:solidFill>
            <a:srgbClr val="5720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ardrop 87"/>
          <p:cNvSpPr/>
          <p:nvPr/>
        </p:nvSpPr>
        <p:spPr>
          <a:xfrm>
            <a:off x="4864049" y="5512194"/>
            <a:ext cx="78552" cy="104753"/>
          </a:xfrm>
          <a:prstGeom prst="teardrop">
            <a:avLst/>
          </a:prstGeom>
          <a:solidFill>
            <a:srgbClr val="5720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ardrop 88"/>
          <p:cNvSpPr/>
          <p:nvPr/>
        </p:nvSpPr>
        <p:spPr>
          <a:xfrm>
            <a:off x="4293180" y="5721001"/>
            <a:ext cx="78552" cy="104753"/>
          </a:xfrm>
          <a:prstGeom prst="teardrop">
            <a:avLst/>
          </a:prstGeom>
          <a:solidFill>
            <a:srgbClr val="5720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5226928" y="5657672"/>
            <a:ext cx="127934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Fats and proteins (curds) 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535960" y="5756342"/>
            <a:ext cx="1279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Liquid (whey) </a:t>
            </a:r>
            <a:endParaRPr lang="en-US" sz="2400" dirty="0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3606800" y="6121400"/>
            <a:ext cx="533400" cy="12700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 flipV="1">
            <a:off x="4564432" y="5822117"/>
            <a:ext cx="659308" cy="83292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0" y="877300"/>
            <a:ext cx="6546040" cy="2749747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0" y="3635412"/>
            <a:ext cx="6546040" cy="3222588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6554428" y="885666"/>
            <a:ext cx="5637572" cy="2749747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554428" y="3630684"/>
            <a:ext cx="5637572" cy="3227316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9222314" y="2168487"/>
            <a:ext cx="981906" cy="222599"/>
          </a:xfrm>
          <a:prstGeom prst="line">
            <a:avLst/>
          </a:prstGeom>
          <a:ln w="38100" cmpd="sng">
            <a:solidFill>
              <a:srgbClr val="5720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9684692" y="1352423"/>
            <a:ext cx="423650" cy="898759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9039417" y="2189160"/>
            <a:ext cx="204768" cy="476112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9250536" y="2242370"/>
            <a:ext cx="204768" cy="476112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9460008" y="2289578"/>
            <a:ext cx="204768" cy="476112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9682574" y="2335210"/>
            <a:ext cx="204768" cy="476112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9932500" y="2393542"/>
            <a:ext cx="204768" cy="476112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>
          <a:xfrm>
            <a:off x="8972507" y="2678911"/>
            <a:ext cx="1174793" cy="40718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6553454" y="882666"/>
            <a:ext cx="309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3. Cutting and cooking</a:t>
            </a:r>
            <a:endParaRPr lang="en-US" sz="2400" b="1" u="sng" dirty="0"/>
          </a:p>
        </p:txBody>
      </p:sp>
      <p:sp>
        <p:nvSpPr>
          <p:cNvPr id="118" name="TextBox 117"/>
          <p:cNvSpPr txBox="1"/>
          <p:nvPr/>
        </p:nvSpPr>
        <p:spPr>
          <a:xfrm>
            <a:off x="10912659" y="1880478"/>
            <a:ext cx="127934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Fats and proteins (curds) </a:t>
            </a:r>
            <a:endParaRPr lang="en-US" sz="2400" dirty="0"/>
          </a:p>
        </p:txBody>
      </p:sp>
      <p:cxnSp>
        <p:nvCxnSpPr>
          <p:cNvPr id="119" name="Straight Arrow Connector 118"/>
          <p:cNvCxnSpPr/>
          <p:nvPr/>
        </p:nvCxnSpPr>
        <p:spPr>
          <a:xfrm flipH="1">
            <a:off x="10287000" y="2546698"/>
            <a:ext cx="716399" cy="120302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9887828" y="1334378"/>
            <a:ext cx="188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Curd rake </a:t>
            </a:r>
            <a:endParaRPr lang="en-US" sz="2400" dirty="0"/>
          </a:p>
        </p:txBody>
      </p:sp>
      <p:pic>
        <p:nvPicPr>
          <p:cNvPr id="121" name="Picture 120" descr="puddle-153985_1280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07"/>
          <a:stretch/>
        </p:blipFill>
        <p:spPr>
          <a:xfrm>
            <a:off x="8076841" y="2552700"/>
            <a:ext cx="4115159" cy="1003754"/>
          </a:xfrm>
          <a:prstGeom prst="rect">
            <a:avLst/>
          </a:prstGeom>
        </p:spPr>
      </p:pic>
      <p:sp>
        <p:nvSpPr>
          <p:cNvPr id="123" name="Oval 122"/>
          <p:cNvSpPr/>
          <p:nvPr/>
        </p:nvSpPr>
        <p:spPr>
          <a:xfrm>
            <a:off x="9563100" y="2921000"/>
            <a:ext cx="571500" cy="177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9207500" y="2946400"/>
            <a:ext cx="571500" cy="177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8585200" y="2870200"/>
            <a:ext cx="571500" cy="177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8407400" y="2768600"/>
            <a:ext cx="571500" cy="177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6409460" y="3165542"/>
            <a:ext cx="212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Liquid (whey) </a:t>
            </a:r>
            <a:endParaRPr lang="en-US" sz="2400" dirty="0"/>
          </a:p>
        </p:txBody>
      </p:sp>
      <p:cxnSp>
        <p:nvCxnSpPr>
          <p:cNvPr id="128" name="Straight Arrow Connector 127"/>
          <p:cNvCxnSpPr/>
          <p:nvPr/>
        </p:nvCxnSpPr>
        <p:spPr>
          <a:xfrm flipV="1">
            <a:off x="8361799" y="3332916"/>
            <a:ext cx="746249" cy="39282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Can 128"/>
          <p:cNvSpPr/>
          <p:nvPr/>
        </p:nvSpPr>
        <p:spPr>
          <a:xfrm>
            <a:off x="9652000" y="5130800"/>
            <a:ext cx="2070100" cy="914400"/>
          </a:xfrm>
          <a:prstGeom prst="can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5670984" y="2749746"/>
            <a:ext cx="831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Heat</a:t>
            </a:r>
            <a:endParaRPr lang="en-US" sz="2400" dirty="0"/>
          </a:p>
        </p:txBody>
      </p:sp>
      <p:sp>
        <p:nvSpPr>
          <p:cNvPr id="131" name="TextBox 130"/>
          <p:cNvSpPr txBox="1"/>
          <p:nvPr/>
        </p:nvSpPr>
        <p:spPr>
          <a:xfrm>
            <a:off x="5586381" y="2159334"/>
            <a:ext cx="30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pic>
        <p:nvPicPr>
          <p:cNvPr id="132" name="Picture 131" descr="thermometer-159652_128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739900"/>
            <a:ext cx="558800" cy="1117600"/>
          </a:xfrm>
          <a:prstGeom prst="rect">
            <a:avLst/>
          </a:prstGeom>
        </p:spPr>
      </p:pic>
      <p:sp>
        <p:nvSpPr>
          <p:cNvPr id="133" name="TextBox 132"/>
          <p:cNvSpPr txBox="1"/>
          <p:nvPr/>
        </p:nvSpPr>
        <p:spPr>
          <a:xfrm>
            <a:off x="6540754" y="3676666"/>
            <a:ext cx="3720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4</a:t>
            </a:r>
            <a:r>
              <a:rPr lang="en-US" sz="2400" b="1" u="sng" dirty="0" smtClean="0"/>
              <a:t>. Shaping and preserving</a:t>
            </a:r>
            <a:endParaRPr lang="en-US" sz="2400" b="1" u="sng" dirty="0"/>
          </a:p>
        </p:txBody>
      </p:sp>
      <p:pic>
        <p:nvPicPr>
          <p:cNvPr id="135" name="Picture 134" descr="food-46573_128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5174">
            <a:off x="10813731" y="4000500"/>
            <a:ext cx="635318" cy="1104900"/>
          </a:xfrm>
          <a:prstGeom prst="rect">
            <a:avLst/>
          </a:prstGeom>
        </p:spPr>
      </p:pic>
      <p:pic>
        <p:nvPicPr>
          <p:cNvPr id="136" name="Picture 135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6E8A9769-69BD-43AD-93CB-6222639137EC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342" y="6309179"/>
            <a:ext cx="1103988" cy="45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xmlns="" id="{DA7165FD-A2D5-48DF-89A8-7DEDFF9EE9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00" y="6188190"/>
            <a:ext cx="952500" cy="644410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12700" y="1270000"/>
            <a:ext cx="2400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Bacteria or acid are added to milk to convert the sugars in milk, called lactose into lactic acid.</a:t>
            </a:r>
            <a:endParaRPr lang="en-US" sz="24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8100" y="4140200"/>
            <a:ext cx="360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Rennet contains a special enzyme called </a:t>
            </a:r>
            <a:r>
              <a:rPr lang="en-US" sz="2400" dirty="0" err="1" smtClean="0"/>
              <a:t>Chymosin</a:t>
            </a:r>
            <a:r>
              <a:rPr lang="en-US" sz="2400" dirty="0" smtClean="0"/>
              <a:t>, which begins to make the proteins and fat join together into curds 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nd the liquid to </a:t>
            </a:r>
          </a:p>
          <a:p>
            <a:r>
              <a:rPr lang="en-US" sz="2400" dirty="0" smtClean="0"/>
              <a:t>separate into whey. </a:t>
            </a:r>
            <a:endParaRPr lang="en-US" sz="2400" dirty="0"/>
          </a:p>
        </p:txBody>
      </p:sp>
      <p:sp>
        <p:nvSpPr>
          <p:cNvPr id="144" name="TextBox 143"/>
          <p:cNvSpPr txBox="1"/>
          <p:nvPr/>
        </p:nvSpPr>
        <p:spPr>
          <a:xfrm>
            <a:off x="6565900" y="1333500"/>
            <a:ext cx="326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curds are cut with a rake or knife and </a:t>
            </a:r>
          </a:p>
          <a:p>
            <a:r>
              <a:rPr lang="en-US" sz="2400" dirty="0" smtClean="0"/>
              <a:t>heated to release 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ore whey.</a:t>
            </a:r>
            <a:endParaRPr lang="en-US" sz="2400" dirty="0"/>
          </a:p>
        </p:txBody>
      </p:sp>
      <p:sp>
        <p:nvSpPr>
          <p:cNvPr id="145" name="TextBox 144"/>
          <p:cNvSpPr txBox="1"/>
          <p:nvPr/>
        </p:nvSpPr>
        <p:spPr>
          <a:xfrm>
            <a:off x="6604000" y="4127500"/>
            <a:ext cx="3416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Once the liquid has been removed the cheese is shaped and preserved with salt or in a salt </a:t>
            </a:r>
          </a:p>
          <a:p>
            <a:r>
              <a:rPr lang="en-US" sz="2400" dirty="0" smtClean="0"/>
              <a:t>liquid called brine.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338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38F1DE-E254-428C-9E76-FE7C107A0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ED0E44C-A33A-4554-8CE1-DDCFCF56CCEE}"/>
              </a:ext>
            </a:extLst>
          </p:cNvPr>
          <p:cNvGrpSpPr/>
          <p:nvPr/>
        </p:nvGrpSpPr>
        <p:grpSpPr>
          <a:xfrm>
            <a:off x="2068496" y="2632319"/>
            <a:ext cx="1260630" cy="1260630"/>
            <a:chOff x="5465685" y="2798685"/>
            <a:chExt cx="1260630" cy="1260630"/>
          </a:xfrm>
        </p:grpSpPr>
        <p:pic>
          <p:nvPicPr>
            <p:cNvPr id="6" name="Graphic 5" descr="Pause">
              <a:extLst>
                <a:ext uri="{FF2B5EF4-FFF2-40B4-BE49-F238E27FC236}">
                  <a16:creationId xmlns:a16="http://schemas.microsoft.com/office/drawing/2014/main" xmlns="" id="{CC12C221-CCDA-4789-9F42-3F8EA42A2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914400" cy="91440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26CBF24F-C158-4469-85A9-9D23D7EFE9F5}"/>
                </a:ext>
              </a:extLst>
            </p:cNvPr>
            <p:cNvSpPr/>
            <p:nvPr/>
          </p:nvSpPr>
          <p:spPr>
            <a:xfrm>
              <a:off x="5465685" y="2798685"/>
              <a:ext cx="1260630" cy="126063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086F54-8772-426F-80C9-94A05DECAD3B}"/>
              </a:ext>
            </a:extLst>
          </p:cNvPr>
          <p:cNvSpPr txBox="1"/>
          <p:nvPr/>
        </p:nvSpPr>
        <p:spPr>
          <a:xfrm>
            <a:off x="3537752" y="2570137"/>
            <a:ext cx="60976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Create a word bank!</a:t>
            </a:r>
          </a:p>
          <a:p>
            <a:endParaRPr lang="en-GB" sz="2800" dirty="0"/>
          </a:p>
          <a:p>
            <a:r>
              <a:rPr lang="en-GB" sz="2800" dirty="0"/>
              <a:t>What new words have you come across?</a:t>
            </a:r>
          </a:p>
        </p:txBody>
      </p:sp>
      <p:pic>
        <p:nvPicPr>
          <p:cNvPr id="9" name="Picture 8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406761FE-F83C-4E6A-B495-7BC0B3DEDB2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636" y="6324544"/>
            <a:ext cx="1029136" cy="422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974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847684FF-7542-4009-85BC-886AD03F9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324224"/>
            <a:ext cx="10515600" cy="2126065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/>
              <a:t/>
            </a:r>
            <a:br>
              <a:rPr lang="en-GB" sz="6000" b="1" dirty="0"/>
            </a:br>
            <a:r>
              <a:rPr lang="en-GB" sz="4800" b="1" dirty="0"/>
              <a:t>Activity one</a:t>
            </a:r>
            <a:r>
              <a:rPr lang="en-GB" sz="6000" b="1" dirty="0"/>
              <a:t/>
            </a:r>
            <a:br>
              <a:rPr lang="en-GB" sz="6000" b="1" dirty="0"/>
            </a:br>
            <a:r>
              <a:rPr lang="en-GB" sz="6000" b="1" dirty="0"/>
              <a:t/>
            </a:r>
            <a:br>
              <a:rPr lang="en-GB" sz="6000" b="1" dirty="0"/>
            </a:br>
            <a:r>
              <a:rPr lang="en-GB" sz="6000" b="1" dirty="0"/>
              <a:t>Making Mozzarella</a:t>
            </a:r>
            <a:br>
              <a:rPr lang="en-GB" sz="6000" b="1" dirty="0"/>
            </a:br>
            <a:r>
              <a:rPr lang="en-GB" sz="6000" b="1" dirty="0"/>
              <a:t/>
            </a:r>
            <a:br>
              <a:rPr lang="en-GB" sz="6000" b="1" dirty="0"/>
            </a:br>
            <a:endParaRPr lang="en-GB" sz="6000" b="1" dirty="0"/>
          </a:p>
        </p:txBody>
      </p:sp>
      <p:pic>
        <p:nvPicPr>
          <p:cNvPr id="10" name="Picture 9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2E11B1AB-C1DD-4C1B-A79D-F31D59F018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494" y="651605"/>
            <a:ext cx="3393120" cy="139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DB1BAF-F298-4CE2-8A42-86F385FF1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24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C2713-0B97-4745-BB04-CE24E048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Important: Scientists do </a:t>
            </a:r>
            <a:r>
              <a:rPr lang="en-GB" b="1" u="sng" dirty="0">
                <a:solidFill>
                  <a:srgbClr val="FF0000"/>
                </a:solidFill>
              </a:rPr>
              <a:t>not</a:t>
            </a:r>
            <a:r>
              <a:rPr lang="en-GB" b="1" dirty="0">
                <a:solidFill>
                  <a:srgbClr val="FF0000"/>
                </a:solidFill>
              </a:rPr>
              <a:t> eat their experiments!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79A1B9-D015-455A-B67C-896D3A75D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419" y="1859903"/>
            <a:ext cx="50210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Equipment </a:t>
            </a:r>
            <a:r>
              <a:rPr lang="en-GB" dirty="0" smtClean="0"/>
              <a:t>checklist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400" dirty="0"/>
              <a:t>2 litre plastic pot or jug</a:t>
            </a:r>
          </a:p>
          <a:p>
            <a:r>
              <a:rPr lang="en-GB" sz="2400" dirty="0"/>
              <a:t>1 litre plastic measuring jug</a:t>
            </a:r>
            <a:endParaRPr lang="en-GB" sz="2400" dirty="0">
              <a:effectLst/>
            </a:endParaRPr>
          </a:p>
          <a:p>
            <a:r>
              <a:rPr lang="en-GB" sz="2400" dirty="0"/>
              <a:t>Disposable plastic or paper cup</a:t>
            </a:r>
            <a:endParaRPr lang="en-GB" sz="2400" dirty="0">
              <a:effectLst/>
            </a:endParaRPr>
          </a:p>
          <a:p>
            <a:r>
              <a:rPr lang="en-GB" sz="2400" dirty="0" smtClean="0"/>
              <a:t>Sieve or sock </a:t>
            </a:r>
            <a:endParaRPr lang="en-GB" sz="2400" dirty="0"/>
          </a:p>
          <a:p>
            <a:r>
              <a:rPr lang="en-GB" sz="2400" dirty="0"/>
              <a:t>2 Plastic spatulas or spoons</a:t>
            </a:r>
          </a:p>
          <a:p>
            <a:r>
              <a:rPr lang="en-GB" sz="2400" dirty="0"/>
              <a:t>1 plastic plate</a:t>
            </a:r>
          </a:p>
          <a:p>
            <a:r>
              <a:rPr lang="en-GB" sz="2400" dirty="0"/>
              <a:t>~500ml ice cold brine</a:t>
            </a:r>
            <a:r>
              <a:rPr lang="en-GB" dirty="0"/>
              <a:t>	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B0FD149A-0BBB-4506-867A-E30CAFD53540}"/>
              </a:ext>
            </a:extLst>
          </p:cNvPr>
          <p:cNvSpPr txBox="1">
            <a:spLocks/>
          </p:cNvSpPr>
          <p:nvPr/>
        </p:nvSpPr>
        <p:spPr>
          <a:xfrm>
            <a:off x="1141890" y="1872603"/>
            <a:ext cx="50210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Ingredients </a:t>
            </a:r>
            <a:r>
              <a:rPr lang="en-GB" dirty="0" smtClean="0"/>
              <a:t>checklist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r>
              <a:rPr lang="en-GB" sz="2400" dirty="0" smtClean="0"/>
              <a:t>1 </a:t>
            </a:r>
            <a:r>
              <a:rPr lang="en-GB" sz="2400" dirty="0"/>
              <a:t>litre full fat milk</a:t>
            </a:r>
          </a:p>
          <a:p>
            <a:r>
              <a:rPr lang="en-GB" sz="2400" dirty="0"/>
              <a:t>30 ml of lemon juice</a:t>
            </a:r>
          </a:p>
          <a:p>
            <a:r>
              <a:rPr lang="en-GB" sz="2400" dirty="0"/>
              <a:t>5 ml of rennet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38F1DE-E254-428C-9E76-FE7C107A0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6" name="Picture 5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406761FE-F83C-4E6A-B495-7BC0B3DEDB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636" y="6324544"/>
            <a:ext cx="1029136" cy="422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66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7341B5-7556-4EF2-8697-6278019C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5F84E4-9941-4047-A565-FCB6A6B4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950"/>
            <a:ext cx="58801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1. </a:t>
            </a:r>
            <a:r>
              <a:rPr lang="en-GB" sz="2400" dirty="0"/>
              <a:t>Pour 1 litre of milk into your </a:t>
            </a:r>
            <a:r>
              <a:rPr lang="en-GB" sz="2400" dirty="0" smtClean="0"/>
              <a:t>pot or jug</a:t>
            </a:r>
            <a:endParaRPr lang="en-GB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660D3BA-13D2-434F-9E24-102A4079FD3E}"/>
              </a:ext>
            </a:extLst>
          </p:cNvPr>
          <p:cNvSpPr txBox="1">
            <a:spLocks/>
          </p:cNvSpPr>
          <p:nvPr/>
        </p:nvSpPr>
        <p:spPr>
          <a:xfrm>
            <a:off x="7027416" y="1825625"/>
            <a:ext cx="49677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2. </a:t>
            </a:r>
            <a:r>
              <a:rPr lang="en-GB" sz="2400" dirty="0"/>
              <a:t>Stand your pot in the water bath to heat your milk to </a:t>
            </a:r>
            <a:r>
              <a:rPr lang="en-GB" sz="2400" dirty="0" smtClean="0"/>
              <a:t>30ᵒC.  Check </a:t>
            </a:r>
            <a:r>
              <a:rPr lang="en-GB" sz="2400" dirty="0"/>
              <a:t>the temperature is </a:t>
            </a:r>
            <a:r>
              <a:rPr lang="en-GB" sz="2400" dirty="0" smtClean="0"/>
              <a:t>correct</a:t>
            </a:r>
            <a:r>
              <a:rPr lang="en-GB" sz="2400" dirty="0" smtClean="0"/>
              <a:t> by using </a:t>
            </a:r>
            <a:r>
              <a:rPr lang="en-GB" sz="2400" dirty="0"/>
              <a:t>the thermometer.</a:t>
            </a:r>
          </a:p>
        </p:txBody>
      </p:sp>
      <p:pic>
        <p:nvPicPr>
          <p:cNvPr id="8194" name="Picture 2" descr="Milk Bottle, Glass, Dairy, Breakfast, Calcium, White">
            <a:extLst>
              <a:ext uri="{FF2B5EF4-FFF2-40B4-BE49-F238E27FC236}">
                <a16:creationId xmlns:a16="http://schemas.microsoft.com/office/drawing/2014/main" xmlns="" id="{E922D40A-39ED-4B22-BA0F-A26F04A80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914650"/>
            <a:ext cx="1333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old, Cool, Hot, Icon, Measure, Measurement, Symbol">
            <a:extLst>
              <a:ext uri="{FF2B5EF4-FFF2-40B4-BE49-F238E27FC236}">
                <a16:creationId xmlns:a16="http://schemas.microsoft.com/office/drawing/2014/main" xmlns="" id="{A47DB52E-D994-4921-AF39-B2DF5709A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3142233"/>
            <a:ext cx="1424496" cy="28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8A89C0-F3C5-4BDD-9145-4C296E7C0C1C}"/>
              </a:ext>
            </a:extLst>
          </p:cNvPr>
          <p:cNvSpPr txBox="1"/>
          <p:nvPr/>
        </p:nvSpPr>
        <p:spPr>
          <a:xfrm>
            <a:off x="9612389" y="4197397"/>
            <a:ext cx="63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30ᵒC</a:t>
            </a:r>
            <a:endParaRPr lang="en-GB" dirty="0"/>
          </a:p>
        </p:txBody>
      </p:sp>
      <p:pic>
        <p:nvPicPr>
          <p:cNvPr id="8202" name="Picture 10" descr="Coffee, Cup, Drink, Hot, Caffeine, Refreshment, Café">
            <a:extLst>
              <a:ext uri="{FF2B5EF4-FFF2-40B4-BE49-F238E27FC236}">
                <a16:creationId xmlns:a16="http://schemas.microsoft.com/office/drawing/2014/main" xmlns="" id="{B52D42EE-1923-4AD3-9BA8-EB7A05514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t="33158" r="50162" b="28979"/>
          <a:stretch/>
        </p:blipFill>
        <p:spPr bwMode="auto">
          <a:xfrm>
            <a:off x="2763362" y="3550821"/>
            <a:ext cx="1486822" cy="240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D38F1DE-E254-428C-9E76-FE7C107A0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10" name="Picture 9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406761FE-F83C-4E6A-B495-7BC0B3DEDB2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636" y="6324544"/>
            <a:ext cx="1029136" cy="422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389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4FD6F4-2569-494E-B10D-00F3292E5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8272"/>
            <a:ext cx="5047695" cy="568869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3. </a:t>
            </a:r>
            <a:r>
              <a:rPr lang="en-GB" sz="2400" dirty="0"/>
              <a:t>Take the pot out of the water bath and gently stir in the lemon juice.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BFC8E23B-5390-4111-A015-1DAF55D5BBA2}"/>
              </a:ext>
            </a:extLst>
          </p:cNvPr>
          <p:cNvSpPr txBox="1">
            <a:spLocks/>
          </p:cNvSpPr>
          <p:nvPr/>
        </p:nvSpPr>
        <p:spPr>
          <a:xfrm>
            <a:off x="6255059" y="488271"/>
            <a:ext cx="5619441" cy="5688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4. </a:t>
            </a:r>
            <a:r>
              <a:rPr lang="en-GB" sz="2400" dirty="0"/>
              <a:t>Return your pot to the water bath (</a:t>
            </a:r>
            <a:r>
              <a:rPr lang="en-GB" sz="2400" dirty="0" smtClean="0"/>
              <a:t>30ᵒC) </a:t>
            </a:r>
            <a:r>
              <a:rPr lang="en-GB" sz="2400" dirty="0"/>
              <a:t>and leave for 10 minutes. Be sure to monitor the water bath temperature, it must not go below </a:t>
            </a:r>
            <a:r>
              <a:rPr lang="en-GB" sz="2400" dirty="0" smtClean="0"/>
              <a:t>30ᵒC </a:t>
            </a:r>
            <a:r>
              <a:rPr lang="en-GB" sz="2400" dirty="0"/>
              <a:t>or above </a:t>
            </a:r>
            <a:r>
              <a:rPr lang="en-GB" sz="2400" dirty="0" smtClean="0"/>
              <a:t>35ᵒC.</a:t>
            </a:r>
            <a:endParaRPr lang="en-GB" sz="2400" dirty="0"/>
          </a:p>
        </p:txBody>
      </p:sp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xmlns="" id="{7E20D03C-1715-4F3F-BD88-428699B1F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04001" y="5371189"/>
            <a:ext cx="747943" cy="747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327927-DA6A-4B3F-9436-EA85A65FE3B7}"/>
              </a:ext>
            </a:extLst>
          </p:cNvPr>
          <p:cNvSpPr txBox="1"/>
          <p:nvPr/>
        </p:nvSpPr>
        <p:spPr>
          <a:xfrm>
            <a:off x="7186844" y="5333096"/>
            <a:ext cx="4713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Is the mixture changing? Check the colour, smell and consistency</a:t>
            </a:r>
          </a:p>
        </p:txBody>
      </p:sp>
      <p:pic>
        <p:nvPicPr>
          <p:cNvPr id="10" name="Graphic 9" descr="Spoon">
            <a:extLst>
              <a:ext uri="{FF2B5EF4-FFF2-40B4-BE49-F238E27FC236}">
                <a16:creationId xmlns:a16="http://schemas.microsoft.com/office/drawing/2014/main" xmlns="" id="{0068871E-B10E-45AF-9828-8BFE96176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8553988">
            <a:off x="1952115" y="2322598"/>
            <a:ext cx="1390650" cy="1390650"/>
          </a:xfrm>
          <a:prstGeom prst="rect">
            <a:avLst/>
          </a:prstGeom>
        </p:spPr>
      </p:pic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xmlns="" id="{A8E2CE16-7FBD-4603-B639-118F1DB8C0F9}"/>
              </a:ext>
            </a:extLst>
          </p:cNvPr>
          <p:cNvSpPr/>
          <p:nvPr/>
        </p:nvSpPr>
        <p:spPr>
          <a:xfrm rot="20892308">
            <a:off x="2017692" y="2678345"/>
            <a:ext cx="497149" cy="33957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218" name="Picture 2" descr="Juice, Lemon, Essence">
            <a:extLst>
              <a:ext uri="{FF2B5EF4-FFF2-40B4-BE49-F238E27FC236}">
                <a16:creationId xmlns:a16="http://schemas.microsoft.com/office/drawing/2014/main" xmlns="" id="{2DF2EE8B-AB1E-4F2A-8E17-254290B53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6" y="3847366"/>
            <a:ext cx="723900" cy="131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old, Cool, Hot, Icon, Measure, Measurement, Symbol">
            <a:extLst>
              <a:ext uri="{FF2B5EF4-FFF2-40B4-BE49-F238E27FC236}">
                <a16:creationId xmlns:a16="http://schemas.microsoft.com/office/drawing/2014/main" xmlns="" id="{8771E6CA-D125-4B76-AC02-6315A4D2B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327" y="2147440"/>
            <a:ext cx="1424496" cy="28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B5403F7-83B1-460C-8B80-F8C422646E25}"/>
              </a:ext>
            </a:extLst>
          </p:cNvPr>
          <p:cNvSpPr txBox="1"/>
          <p:nvPr/>
        </p:nvSpPr>
        <p:spPr>
          <a:xfrm>
            <a:off x="10666891" y="3202604"/>
            <a:ext cx="63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30ᵒC</a:t>
            </a:r>
            <a:endParaRPr lang="en-GB" dirty="0"/>
          </a:p>
        </p:txBody>
      </p:sp>
      <p:pic>
        <p:nvPicPr>
          <p:cNvPr id="17" name="Picture 10" descr="Coffee, Cup, Drink, Hot, Caffeine, Refreshment, Café">
            <a:extLst>
              <a:ext uri="{FF2B5EF4-FFF2-40B4-BE49-F238E27FC236}">
                <a16:creationId xmlns:a16="http://schemas.microsoft.com/office/drawing/2014/main" xmlns="" id="{6459FB49-3551-42AA-858D-C321D8E21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t="44149" r="50162" b="28979"/>
          <a:stretch/>
        </p:blipFill>
        <p:spPr bwMode="auto">
          <a:xfrm>
            <a:off x="1774092" y="3847365"/>
            <a:ext cx="1642770" cy="188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offee, Cup, Drink, Hot, Caffeine, Refreshment, Café">
            <a:extLst>
              <a:ext uri="{FF2B5EF4-FFF2-40B4-BE49-F238E27FC236}">
                <a16:creationId xmlns:a16="http://schemas.microsoft.com/office/drawing/2014/main" xmlns="" id="{C9A1047D-80BB-423F-B834-CBFF2E071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t="33158" r="50162" b="55931"/>
          <a:stretch/>
        </p:blipFill>
        <p:spPr bwMode="auto">
          <a:xfrm rot="6126207">
            <a:off x="2872644" y="2914614"/>
            <a:ext cx="1672144" cy="77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w: Curved Right 18">
            <a:extLst>
              <a:ext uri="{FF2B5EF4-FFF2-40B4-BE49-F238E27FC236}">
                <a16:creationId xmlns:a16="http://schemas.microsoft.com/office/drawing/2014/main" xmlns="" id="{099C9663-6D81-4915-A959-E5CE94418DF5}"/>
              </a:ext>
            </a:extLst>
          </p:cNvPr>
          <p:cNvSpPr/>
          <p:nvPr/>
        </p:nvSpPr>
        <p:spPr>
          <a:xfrm rot="10098686">
            <a:off x="2871927" y="2265079"/>
            <a:ext cx="497149" cy="33957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0" name="Picture 10" descr="Coffee, Cup, Drink, Hot, Caffeine, Refreshment, Café">
            <a:extLst>
              <a:ext uri="{FF2B5EF4-FFF2-40B4-BE49-F238E27FC236}">
                <a16:creationId xmlns:a16="http://schemas.microsoft.com/office/drawing/2014/main" xmlns="" id="{F25EEAC8-A434-4440-8682-8ED8E9860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t="33158" r="50162" b="28979"/>
          <a:stretch/>
        </p:blipFill>
        <p:spPr bwMode="auto">
          <a:xfrm>
            <a:off x="8345012" y="3056982"/>
            <a:ext cx="1486822" cy="240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D38F1DE-E254-428C-9E76-FE7C107A0C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22" name="Picture 21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406761FE-F83C-4E6A-B495-7BC0B3DEDB25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636" y="6324544"/>
            <a:ext cx="1029136" cy="422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904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6840E2C0-9D15-4150-8949-607A1E14D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8272"/>
            <a:ext cx="5689600" cy="568869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5</a:t>
            </a:r>
            <a:r>
              <a:rPr lang="en-GB" sz="2400" dirty="0"/>
              <a:t>. Place your pot in the HOT (~</a:t>
            </a:r>
            <a:r>
              <a:rPr lang="en-GB" sz="2400" dirty="0" smtClean="0"/>
              <a:t>55</a:t>
            </a:r>
            <a:r>
              <a:rPr lang="en-GB" sz="2400" baseline="30000" dirty="0" smtClean="0"/>
              <a:t>o</a:t>
            </a:r>
            <a:r>
              <a:rPr lang="en-GB" sz="2400" dirty="0" smtClean="0"/>
              <a:t>C </a:t>
            </a:r>
            <a:r>
              <a:rPr lang="en-GB" sz="2400" dirty="0"/>
              <a:t>)water bath.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AB8F388-2D4D-4788-8FEE-ACA897CDEEFA}"/>
              </a:ext>
            </a:extLst>
          </p:cNvPr>
          <p:cNvSpPr txBox="1">
            <a:spLocks/>
          </p:cNvSpPr>
          <p:nvPr/>
        </p:nvSpPr>
        <p:spPr>
          <a:xfrm>
            <a:off x="6450367" y="488271"/>
            <a:ext cx="5047695" cy="1225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6. </a:t>
            </a:r>
            <a:r>
              <a:rPr lang="en-GB" sz="2400" dirty="0"/>
              <a:t>Meanwhile, add 40ml of cold water to </a:t>
            </a:r>
            <a:r>
              <a:rPr lang="en-GB" sz="2400" dirty="0"/>
              <a:t>a</a:t>
            </a:r>
            <a:r>
              <a:rPr lang="en-GB" sz="2400" dirty="0" smtClean="0"/>
              <a:t> </a:t>
            </a:r>
            <a:r>
              <a:rPr lang="en-GB" sz="2400" dirty="0"/>
              <a:t>cup, mix in 5 ml of rennet.</a:t>
            </a:r>
          </a:p>
        </p:txBody>
      </p:sp>
      <p:pic>
        <p:nvPicPr>
          <p:cNvPr id="6" name="Picture 10" descr="Coffee, Cup, Drink, Hot, Caffeine, Refreshment, Café">
            <a:extLst>
              <a:ext uri="{FF2B5EF4-FFF2-40B4-BE49-F238E27FC236}">
                <a16:creationId xmlns:a16="http://schemas.microsoft.com/office/drawing/2014/main" xmlns="" id="{9693C228-E21A-4AFB-AE21-65EF414F6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t="33158" r="50162" b="28979"/>
          <a:stretch/>
        </p:blipFill>
        <p:spPr bwMode="auto">
          <a:xfrm>
            <a:off x="1191737" y="2979321"/>
            <a:ext cx="1486822" cy="240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old, Cool, Hot, Icon, Measure, Measurement, Symbol">
            <a:extLst>
              <a:ext uri="{FF2B5EF4-FFF2-40B4-BE49-F238E27FC236}">
                <a16:creationId xmlns:a16="http://schemas.microsoft.com/office/drawing/2014/main" xmlns="" id="{06A9F545-540D-4F39-998C-244BAA26B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5" y="2128390"/>
            <a:ext cx="1424496" cy="28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43A53B-1572-4621-9DD7-1A22043DFCD3}"/>
              </a:ext>
            </a:extLst>
          </p:cNvPr>
          <p:cNvSpPr txBox="1"/>
          <p:nvPr/>
        </p:nvSpPr>
        <p:spPr>
          <a:xfrm>
            <a:off x="3805329" y="3183554"/>
            <a:ext cx="63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55ᵒC</a:t>
            </a:r>
            <a:endParaRPr lang="en-GB" dirty="0"/>
          </a:p>
        </p:txBody>
      </p:sp>
      <p:pic>
        <p:nvPicPr>
          <p:cNvPr id="10242" name="Picture 2" descr="Dropper, Drops, Bottle, Pharmaceutical, Medicine">
            <a:extLst>
              <a:ext uri="{FF2B5EF4-FFF2-40B4-BE49-F238E27FC236}">
                <a16:creationId xmlns:a16="http://schemas.microsoft.com/office/drawing/2014/main" xmlns="" id="{3F3BA38A-68E1-4733-982D-256E41C48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62" y="3552886"/>
            <a:ext cx="62588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offee, Cup, Drink, Hot, Caffeine, Refreshment, Café">
            <a:extLst>
              <a:ext uri="{FF2B5EF4-FFF2-40B4-BE49-F238E27FC236}">
                <a16:creationId xmlns:a16="http://schemas.microsoft.com/office/drawing/2014/main" xmlns="" id="{96014890-A085-4169-9564-3684FDCF0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t="44149" r="50162" b="28979"/>
          <a:stretch/>
        </p:blipFill>
        <p:spPr bwMode="auto">
          <a:xfrm>
            <a:off x="7636141" y="2948768"/>
            <a:ext cx="2222234" cy="254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 descr="Spoon">
            <a:extLst>
              <a:ext uri="{FF2B5EF4-FFF2-40B4-BE49-F238E27FC236}">
                <a16:creationId xmlns:a16="http://schemas.microsoft.com/office/drawing/2014/main" xmlns="" id="{F7423FE6-ADD8-4FF8-9C9E-6948BA458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8553988">
            <a:off x="8188273" y="1548479"/>
            <a:ext cx="1390650" cy="1390650"/>
          </a:xfrm>
          <a:prstGeom prst="rect">
            <a:avLst/>
          </a:prstGeom>
        </p:spPr>
      </p:pic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xmlns="" id="{02A53B90-F37A-4887-9418-65C5A7235965}"/>
              </a:ext>
            </a:extLst>
          </p:cNvPr>
          <p:cNvSpPr/>
          <p:nvPr/>
        </p:nvSpPr>
        <p:spPr>
          <a:xfrm rot="20892308">
            <a:off x="8253850" y="1904226"/>
            <a:ext cx="497149" cy="33957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Arrow: Curved Right 14">
            <a:extLst>
              <a:ext uri="{FF2B5EF4-FFF2-40B4-BE49-F238E27FC236}">
                <a16:creationId xmlns:a16="http://schemas.microsoft.com/office/drawing/2014/main" xmlns="" id="{4CB0E201-735E-4470-A464-B435130C4EFC}"/>
              </a:ext>
            </a:extLst>
          </p:cNvPr>
          <p:cNvSpPr/>
          <p:nvPr/>
        </p:nvSpPr>
        <p:spPr>
          <a:xfrm rot="10098686">
            <a:off x="9108085" y="1490960"/>
            <a:ext cx="497149" cy="33957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xmlns="" id="{E184E782-79FB-42DD-BFBF-D7AD0FC240AC}"/>
              </a:ext>
            </a:extLst>
          </p:cNvPr>
          <p:cNvSpPr/>
          <p:nvPr/>
        </p:nvSpPr>
        <p:spPr>
          <a:xfrm rot="10800000">
            <a:off x="8224392" y="3618000"/>
            <a:ext cx="1009650" cy="982476"/>
          </a:xfrm>
          <a:prstGeom prst="trapezoid">
            <a:avLst>
              <a:gd name="adj" fmla="val 11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D38F1DE-E254-428C-9E76-FE7C107A0C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17" name="Picture 16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406761FE-F83C-4E6A-B495-7BC0B3DEDB2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636" y="6324544"/>
            <a:ext cx="1029136" cy="422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852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62ED8B27-8120-44DD-87BF-BF1F55278E48}"/>
              </a:ext>
            </a:extLst>
          </p:cNvPr>
          <p:cNvSpPr txBox="1">
            <a:spLocks/>
          </p:cNvSpPr>
          <p:nvPr/>
        </p:nvSpPr>
        <p:spPr>
          <a:xfrm>
            <a:off x="6450367" y="488271"/>
            <a:ext cx="5589233" cy="5688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8. </a:t>
            </a:r>
            <a:r>
              <a:rPr lang="en-GB" sz="2400" dirty="0"/>
              <a:t>Take the pot out of the </a:t>
            </a:r>
            <a:r>
              <a:rPr lang="en-GB" sz="2400" dirty="0" smtClean="0"/>
              <a:t>water bath</a:t>
            </a:r>
            <a:r>
              <a:rPr lang="en-GB" sz="2400" dirty="0"/>
              <a:t>. Use a spatula to separate the curds from the edge of the pot.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If it doesn’t </a:t>
            </a:r>
            <a:r>
              <a:rPr lang="en-GB" sz="2400" dirty="0" smtClean="0"/>
              <a:t>separate </a:t>
            </a:r>
            <a:r>
              <a:rPr lang="en-GB" sz="2400" dirty="0"/>
              <a:t>from the edge of the pot cleanly, place the pot back in the water bath for another 5-10 minutes.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8A69766-854D-4A4E-83CB-7FAC87A3E8C7}"/>
              </a:ext>
            </a:extLst>
          </p:cNvPr>
          <p:cNvSpPr txBox="1">
            <a:spLocks/>
          </p:cNvSpPr>
          <p:nvPr/>
        </p:nvSpPr>
        <p:spPr>
          <a:xfrm>
            <a:off x="722914" y="488271"/>
            <a:ext cx="5360386" cy="5688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7. </a:t>
            </a:r>
            <a:r>
              <a:rPr lang="en-GB" sz="2400" dirty="0"/>
              <a:t>Remove your milk from the </a:t>
            </a:r>
            <a:r>
              <a:rPr lang="en-GB" sz="2400" dirty="0" smtClean="0"/>
              <a:t>water bath </a:t>
            </a:r>
            <a:r>
              <a:rPr lang="en-GB" sz="2400" dirty="0"/>
              <a:t>and add the rennet and water mixture, stirring gently. Then place back in the hot water bath for 10 minutes. </a:t>
            </a:r>
          </a:p>
        </p:txBody>
      </p:sp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xmlns="" id="{652CC33B-F12A-463E-833E-C3CA43B59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9914" y="5498189"/>
            <a:ext cx="747943" cy="747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0E095D-D54B-412C-AF95-6889F24500A1}"/>
              </a:ext>
            </a:extLst>
          </p:cNvPr>
          <p:cNvSpPr txBox="1"/>
          <p:nvPr/>
        </p:nvSpPr>
        <p:spPr>
          <a:xfrm>
            <a:off x="1534356" y="5523596"/>
            <a:ext cx="4675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Is the mixture changing? Check the colour, smell and consistency</a:t>
            </a:r>
          </a:p>
        </p:txBody>
      </p:sp>
      <p:pic>
        <p:nvPicPr>
          <p:cNvPr id="9" name="Picture 10" descr="Coffee, Cup, Drink, Hot, Caffeine, Refreshment, Café">
            <a:extLst>
              <a:ext uri="{FF2B5EF4-FFF2-40B4-BE49-F238E27FC236}">
                <a16:creationId xmlns:a16="http://schemas.microsoft.com/office/drawing/2014/main" xmlns="" id="{7F75EB79-3368-4B37-9F88-E0AC7F54A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t="44149" r="50162" b="28979"/>
          <a:stretch/>
        </p:blipFill>
        <p:spPr bwMode="auto">
          <a:xfrm>
            <a:off x="1774092" y="3847365"/>
            <a:ext cx="1642770" cy="188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offee, Cup, Drink, Hot, Caffeine, Refreshment, Café">
            <a:extLst>
              <a:ext uri="{FF2B5EF4-FFF2-40B4-BE49-F238E27FC236}">
                <a16:creationId xmlns:a16="http://schemas.microsoft.com/office/drawing/2014/main" xmlns="" id="{076BC7EA-1DF1-430A-8AD2-C81ACF46F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t="33158" r="50162" b="55931"/>
          <a:stretch/>
        </p:blipFill>
        <p:spPr bwMode="auto">
          <a:xfrm rot="6126207">
            <a:off x="2872644" y="2914614"/>
            <a:ext cx="1672144" cy="77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offee, Cup, Drink, Hot, Caffeine, Refreshment, Café">
            <a:extLst>
              <a:ext uri="{FF2B5EF4-FFF2-40B4-BE49-F238E27FC236}">
                <a16:creationId xmlns:a16="http://schemas.microsoft.com/office/drawing/2014/main" xmlns="" id="{4FC04EC3-0274-48F3-B472-7D82D9B91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t="44149" r="50162" b="28979"/>
          <a:stretch/>
        </p:blipFill>
        <p:spPr bwMode="auto">
          <a:xfrm rot="3495919">
            <a:off x="780631" y="2933511"/>
            <a:ext cx="1144326" cy="131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rapezoid 17">
            <a:extLst>
              <a:ext uri="{FF2B5EF4-FFF2-40B4-BE49-F238E27FC236}">
                <a16:creationId xmlns:a16="http://schemas.microsoft.com/office/drawing/2014/main" xmlns="" id="{F09E0231-50D9-479D-8EA1-F33F8BAB3881}"/>
              </a:ext>
            </a:extLst>
          </p:cNvPr>
          <p:cNvSpPr/>
          <p:nvPr/>
        </p:nvSpPr>
        <p:spPr>
          <a:xfrm rot="14295919">
            <a:off x="1153386" y="3310245"/>
            <a:ext cx="519912" cy="505918"/>
          </a:xfrm>
          <a:prstGeom prst="trapezoid">
            <a:avLst>
              <a:gd name="adj" fmla="val 11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Graphic 18" descr="Spoon">
            <a:extLst>
              <a:ext uri="{FF2B5EF4-FFF2-40B4-BE49-F238E27FC236}">
                <a16:creationId xmlns:a16="http://schemas.microsoft.com/office/drawing/2014/main" xmlns="" id="{181DA4AC-5FA0-4EA4-8744-00C6D5389A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8553988">
            <a:off x="1986974" y="2213344"/>
            <a:ext cx="1390650" cy="1390650"/>
          </a:xfrm>
          <a:prstGeom prst="rect">
            <a:avLst/>
          </a:prstGeom>
        </p:spPr>
      </p:pic>
      <p:sp>
        <p:nvSpPr>
          <p:cNvPr id="20" name="Arrow: Curved Right 19">
            <a:extLst>
              <a:ext uri="{FF2B5EF4-FFF2-40B4-BE49-F238E27FC236}">
                <a16:creationId xmlns:a16="http://schemas.microsoft.com/office/drawing/2014/main" xmlns="" id="{CA3F05C9-1007-445C-9A1D-328FEF4C7B87}"/>
              </a:ext>
            </a:extLst>
          </p:cNvPr>
          <p:cNvSpPr/>
          <p:nvPr/>
        </p:nvSpPr>
        <p:spPr>
          <a:xfrm rot="20892308">
            <a:off x="2052551" y="2569091"/>
            <a:ext cx="497149" cy="33957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xmlns="" id="{B180FE9D-F238-4E8E-B101-AD7FAC5276EF}"/>
              </a:ext>
            </a:extLst>
          </p:cNvPr>
          <p:cNvSpPr/>
          <p:nvPr/>
        </p:nvSpPr>
        <p:spPr>
          <a:xfrm rot="10098686">
            <a:off x="2906786" y="2155825"/>
            <a:ext cx="497149" cy="33957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2" name="Picture 21" descr="Cold, Cool, Hot, Icon, Measure, Measurement, Symbol">
            <a:extLst>
              <a:ext uri="{FF2B5EF4-FFF2-40B4-BE49-F238E27FC236}">
                <a16:creationId xmlns:a16="http://schemas.microsoft.com/office/drawing/2014/main" xmlns="" id="{A8C2793D-9CF2-4807-B3B9-3DCBC1520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633" y="2108986"/>
            <a:ext cx="1424496" cy="28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BA6AF7E-2E7F-4328-809A-91E0BE8C766D}"/>
              </a:ext>
            </a:extLst>
          </p:cNvPr>
          <p:cNvSpPr txBox="1"/>
          <p:nvPr/>
        </p:nvSpPr>
        <p:spPr>
          <a:xfrm>
            <a:off x="4981197" y="3164150"/>
            <a:ext cx="63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55ᵒC</a:t>
            </a:r>
            <a:endParaRPr lang="en-GB" dirty="0"/>
          </a:p>
        </p:txBody>
      </p:sp>
      <p:pic>
        <p:nvPicPr>
          <p:cNvPr id="24" name="Picture 10" descr="Coffee, Cup, Drink, Hot, Caffeine, Refreshment, Café">
            <a:extLst>
              <a:ext uri="{FF2B5EF4-FFF2-40B4-BE49-F238E27FC236}">
                <a16:creationId xmlns:a16="http://schemas.microsoft.com/office/drawing/2014/main" xmlns="" id="{7A0AA114-CD24-41AA-82ED-7915592D9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t="44149" r="50162" b="28979"/>
          <a:stretch/>
        </p:blipFill>
        <p:spPr bwMode="auto">
          <a:xfrm>
            <a:off x="8034816" y="4105741"/>
            <a:ext cx="2083533" cy="239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Kitchen, Icons, Tools, Measuring Jug, Blender">
            <a:extLst>
              <a:ext uri="{FF2B5EF4-FFF2-40B4-BE49-F238E27FC236}">
                <a16:creationId xmlns:a16="http://schemas.microsoft.com/office/drawing/2014/main" xmlns="" id="{2D59EF4D-3DAB-4196-A76E-C8E45BA25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7" t="24126" r="10162" b="21311"/>
          <a:stretch/>
        </p:blipFill>
        <p:spPr bwMode="auto">
          <a:xfrm rot="12030881">
            <a:off x="9376195" y="2447651"/>
            <a:ext cx="719794" cy="184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D38F1DE-E254-428C-9E76-FE7C107A0C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26" name="Picture 25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406761FE-F83C-4E6A-B495-7BC0B3DEDB25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636" y="6324544"/>
            <a:ext cx="1029136" cy="422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133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780D94B-6932-4186-9162-45B2A88E6DFB}"/>
              </a:ext>
            </a:extLst>
          </p:cNvPr>
          <p:cNvSpPr txBox="1">
            <a:spLocks/>
          </p:cNvSpPr>
          <p:nvPr/>
        </p:nvSpPr>
        <p:spPr>
          <a:xfrm>
            <a:off x="6617563" y="437471"/>
            <a:ext cx="5047695" cy="1283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10</a:t>
            </a:r>
            <a:r>
              <a:rPr lang="en-GB" dirty="0" smtClean="0"/>
              <a:t>.  </a:t>
            </a:r>
            <a:r>
              <a:rPr lang="en-GB" sz="2400" dirty="0" smtClean="0"/>
              <a:t>Tip </a:t>
            </a:r>
            <a:r>
              <a:rPr lang="en-GB" sz="2400" dirty="0"/>
              <a:t>the curds onto the plate. Using the microwave, heat the curds until they are hot. </a:t>
            </a:r>
          </a:p>
        </p:txBody>
      </p:sp>
      <p:pic>
        <p:nvPicPr>
          <p:cNvPr id="6" name="Picture 2" descr="Kitchen, Icons, Tools, Measuring Jug, Blender">
            <a:extLst>
              <a:ext uri="{FF2B5EF4-FFF2-40B4-BE49-F238E27FC236}">
                <a16:creationId xmlns:a16="http://schemas.microsoft.com/office/drawing/2014/main" xmlns="" id="{74E98C47-D9A1-44F3-931F-B9F882186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5" t="26775" r="50004" b="18662"/>
          <a:stretch/>
        </p:blipFill>
        <p:spPr bwMode="auto">
          <a:xfrm rot="834208">
            <a:off x="1963536" y="4005011"/>
            <a:ext cx="1932923" cy="316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082B604-8141-422A-BA3B-35C13A5F0577}"/>
              </a:ext>
            </a:extLst>
          </p:cNvPr>
          <p:cNvGrpSpPr/>
          <p:nvPr/>
        </p:nvGrpSpPr>
        <p:grpSpPr>
          <a:xfrm>
            <a:off x="2212194" y="3391452"/>
            <a:ext cx="2830415" cy="1251185"/>
            <a:chOff x="2717425" y="2296686"/>
            <a:chExt cx="2830415" cy="1251185"/>
          </a:xfrm>
        </p:grpSpPr>
        <p:sp>
          <p:nvSpPr>
            <p:cNvPr id="8" name="Chord 7">
              <a:extLst>
                <a:ext uri="{FF2B5EF4-FFF2-40B4-BE49-F238E27FC236}">
                  <a16:creationId xmlns:a16="http://schemas.microsoft.com/office/drawing/2014/main" xmlns="" id="{50D4B9CF-44DC-4F64-92BA-2121E16B4479}"/>
                </a:ext>
              </a:extLst>
            </p:cNvPr>
            <p:cNvSpPr/>
            <p:nvPr/>
          </p:nvSpPr>
          <p:spPr>
            <a:xfrm rot="16200000">
              <a:off x="2837069" y="2177043"/>
              <a:ext cx="1251185" cy="1490472"/>
            </a:xfrm>
            <a:prstGeom prst="chord">
              <a:avLst>
                <a:gd name="adj1" fmla="val 5418814"/>
                <a:gd name="adj2" fmla="val 1620000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0B7D4128-BBCE-44F1-B78F-369283866400}"/>
                </a:ext>
              </a:extLst>
            </p:cNvPr>
            <p:cNvSpPr/>
            <p:nvPr/>
          </p:nvSpPr>
          <p:spPr>
            <a:xfrm>
              <a:off x="2717425" y="2779776"/>
              <a:ext cx="1490472" cy="2834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8912DA45-397D-4675-BF40-61F19345D95D}"/>
                </a:ext>
              </a:extLst>
            </p:cNvPr>
            <p:cNvSpPr/>
            <p:nvPr/>
          </p:nvSpPr>
          <p:spPr>
            <a:xfrm>
              <a:off x="4207897" y="2926080"/>
              <a:ext cx="199511" cy="137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BF297FEF-5F62-4D12-9409-3B9D543C5208}"/>
                </a:ext>
              </a:extLst>
            </p:cNvPr>
            <p:cNvSpPr/>
            <p:nvPr/>
          </p:nvSpPr>
          <p:spPr>
            <a:xfrm>
              <a:off x="4407408" y="2926080"/>
              <a:ext cx="1140432" cy="13716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2" descr="Kitchen, Icons, Tools, Measuring Jug, Blender">
            <a:extLst>
              <a:ext uri="{FF2B5EF4-FFF2-40B4-BE49-F238E27FC236}">
                <a16:creationId xmlns:a16="http://schemas.microsoft.com/office/drawing/2014/main" xmlns="" id="{92206A9A-3FC2-4E4C-B214-17CC54980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7" t="24126" r="10162" b="21311"/>
          <a:stretch/>
        </p:blipFill>
        <p:spPr bwMode="auto">
          <a:xfrm rot="7521158">
            <a:off x="2210156" y="2445981"/>
            <a:ext cx="719794" cy="184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Plate, Teller, Dish, Ceramic, Empty, Breakfast, Lunch">
            <a:extLst>
              <a:ext uri="{FF2B5EF4-FFF2-40B4-BE49-F238E27FC236}">
                <a16:creationId xmlns:a16="http://schemas.microsoft.com/office/drawing/2014/main" xmlns="" id="{291E6C81-CBB6-4752-A30B-5C2565C97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92452"/>
            <a:ext cx="41529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xmlns="" id="{D8EEFBA4-F30A-4674-B135-AFBC5B420D3D}"/>
              </a:ext>
            </a:extLst>
          </p:cNvPr>
          <p:cNvSpPr/>
          <p:nvPr/>
        </p:nvSpPr>
        <p:spPr>
          <a:xfrm>
            <a:off x="7892064" y="3899845"/>
            <a:ext cx="704850" cy="46672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xmlns="" id="{AF9F63A3-7FF7-499B-8991-F5A38A7094D1}"/>
              </a:ext>
            </a:extLst>
          </p:cNvPr>
          <p:cNvSpPr/>
          <p:nvPr/>
        </p:nvSpPr>
        <p:spPr>
          <a:xfrm>
            <a:off x="8331785" y="3963468"/>
            <a:ext cx="704850" cy="46672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8B06E4E1-E14F-49E9-9E22-FEAEA1AA5920}"/>
              </a:ext>
            </a:extLst>
          </p:cNvPr>
          <p:cNvSpPr/>
          <p:nvPr/>
        </p:nvSpPr>
        <p:spPr>
          <a:xfrm>
            <a:off x="7330022" y="2015231"/>
            <a:ext cx="393551" cy="1225119"/>
          </a:xfrm>
          <a:custGeom>
            <a:avLst/>
            <a:gdLst>
              <a:gd name="connsiteX0" fmla="*/ 393551 w 393551"/>
              <a:gd name="connsiteY0" fmla="*/ 1225119 h 1225119"/>
              <a:gd name="connsiteX1" fmla="*/ 171609 w 393551"/>
              <a:gd name="connsiteY1" fmla="*/ 736847 h 1225119"/>
              <a:gd name="connsiteX2" fmla="*/ 295896 w 393551"/>
              <a:gd name="connsiteY2" fmla="*/ 355107 h 1225119"/>
              <a:gd name="connsiteX3" fmla="*/ 20689 w 393551"/>
              <a:gd name="connsiteY3" fmla="*/ 0 h 12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551" h="1225119">
                <a:moveTo>
                  <a:pt x="393551" y="1225119"/>
                </a:moveTo>
                <a:cubicBezTo>
                  <a:pt x="290718" y="1053484"/>
                  <a:pt x="187885" y="881849"/>
                  <a:pt x="171609" y="736847"/>
                </a:cubicBezTo>
                <a:cubicBezTo>
                  <a:pt x="155333" y="591845"/>
                  <a:pt x="321049" y="477915"/>
                  <a:pt x="295896" y="355107"/>
                </a:cubicBezTo>
                <a:cubicBezTo>
                  <a:pt x="270743" y="232299"/>
                  <a:pt x="-88802" y="554854"/>
                  <a:pt x="20689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A6170643-F9A2-44B9-AFE5-597819E40D7D}"/>
              </a:ext>
            </a:extLst>
          </p:cNvPr>
          <p:cNvSpPr/>
          <p:nvPr/>
        </p:nvSpPr>
        <p:spPr>
          <a:xfrm>
            <a:off x="8047093" y="2248057"/>
            <a:ext cx="393551" cy="1225119"/>
          </a:xfrm>
          <a:custGeom>
            <a:avLst/>
            <a:gdLst>
              <a:gd name="connsiteX0" fmla="*/ 393551 w 393551"/>
              <a:gd name="connsiteY0" fmla="*/ 1225119 h 1225119"/>
              <a:gd name="connsiteX1" fmla="*/ 171609 w 393551"/>
              <a:gd name="connsiteY1" fmla="*/ 736847 h 1225119"/>
              <a:gd name="connsiteX2" fmla="*/ 295896 w 393551"/>
              <a:gd name="connsiteY2" fmla="*/ 355107 h 1225119"/>
              <a:gd name="connsiteX3" fmla="*/ 20689 w 393551"/>
              <a:gd name="connsiteY3" fmla="*/ 0 h 12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551" h="1225119">
                <a:moveTo>
                  <a:pt x="393551" y="1225119"/>
                </a:moveTo>
                <a:cubicBezTo>
                  <a:pt x="290718" y="1053484"/>
                  <a:pt x="187885" y="881849"/>
                  <a:pt x="171609" y="736847"/>
                </a:cubicBezTo>
                <a:cubicBezTo>
                  <a:pt x="155333" y="591845"/>
                  <a:pt x="321049" y="477915"/>
                  <a:pt x="295896" y="355107"/>
                </a:cubicBezTo>
                <a:cubicBezTo>
                  <a:pt x="270743" y="232299"/>
                  <a:pt x="-88802" y="554854"/>
                  <a:pt x="20689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7F9BA079-4073-4906-85BB-FC3F60A6AEA8}"/>
              </a:ext>
            </a:extLst>
          </p:cNvPr>
          <p:cNvSpPr/>
          <p:nvPr/>
        </p:nvSpPr>
        <p:spPr>
          <a:xfrm rot="1244197">
            <a:off x="8535928" y="1853742"/>
            <a:ext cx="393551" cy="1225119"/>
          </a:xfrm>
          <a:custGeom>
            <a:avLst/>
            <a:gdLst>
              <a:gd name="connsiteX0" fmla="*/ 393551 w 393551"/>
              <a:gd name="connsiteY0" fmla="*/ 1225119 h 1225119"/>
              <a:gd name="connsiteX1" fmla="*/ 171609 w 393551"/>
              <a:gd name="connsiteY1" fmla="*/ 736847 h 1225119"/>
              <a:gd name="connsiteX2" fmla="*/ 295896 w 393551"/>
              <a:gd name="connsiteY2" fmla="*/ 355107 h 1225119"/>
              <a:gd name="connsiteX3" fmla="*/ 20689 w 393551"/>
              <a:gd name="connsiteY3" fmla="*/ 0 h 12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551" h="1225119">
                <a:moveTo>
                  <a:pt x="393551" y="1225119"/>
                </a:moveTo>
                <a:cubicBezTo>
                  <a:pt x="290718" y="1053484"/>
                  <a:pt x="187885" y="881849"/>
                  <a:pt x="171609" y="736847"/>
                </a:cubicBezTo>
                <a:cubicBezTo>
                  <a:pt x="155333" y="591845"/>
                  <a:pt x="321049" y="477915"/>
                  <a:pt x="295896" y="355107"/>
                </a:cubicBezTo>
                <a:cubicBezTo>
                  <a:pt x="270743" y="232299"/>
                  <a:pt x="-88802" y="554854"/>
                  <a:pt x="20689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5FE00425-5D91-4386-87C3-E7B483572F96}"/>
              </a:ext>
            </a:extLst>
          </p:cNvPr>
          <p:cNvSpPr/>
          <p:nvPr/>
        </p:nvSpPr>
        <p:spPr>
          <a:xfrm rot="1957689">
            <a:off x="9242284" y="1966956"/>
            <a:ext cx="393551" cy="1225119"/>
          </a:xfrm>
          <a:custGeom>
            <a:avLst/>
            <a:gdLst>
              <a:gd name="connsiteX0" fmla="*/ 393551 w 393551"/>
              <a:gd name="connsiteY0" fmla="*/ 1225119 h 1225119"/>
              <a:gd name="connsiteX1" fmla="*/ 171609 w 393551"/>
              <a:gd name="connsiteY1" fmla="*/ 736847 h 1225119"/>
              <a:gd name="connsiteX2" fmla="*/ 295896 w 393551"/>
              <a:gd name="connsiteY2" fmla="*/ 355107 h 1225119"/>
              <a:gd name="connsiteX3" fmla="*/ 20689 w 393551"/>
              <a:gd name="connsiteY3" fmla="*/ 0 h 12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551" h="1225119">
                <a:moveTo>
                  <a:pt x="393551" y="1225119"/>
                </a:moveTo>
                <a:cubicBezTo>
                  <a:pt x="290718" y="1053484"/>
                  <a:pt x="187885" y="881849"/>
                  <a:pt x="171609" y="736847"/>
                </a:cubicBezTo>
                <a:cubicBezTo>
                  <a:pt x="155333" y="591845"/>
                  <a:pt x="321049" y="477915"/>
                  <a:pt x="295896" y="355107"/>
                </a:cubicBezTo>
                <a:cubicBezTo>
                  <a:pt x="270743" y="232299"/>
                  <a:pt x="-88802" y="554854"/>
                  <a:pt x="20689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D38F1DE-E254-428C-9E76-FE7C107A0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23" name="Picture 22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406761FE-F83C-4E6A-B495-7BC0B3DEDB2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636" y="6324544"/>
            <a:ext cx="1029136" cy="4225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58800" y="368300"/>
            <a:ext cx="57023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</a:t>
            </a:r>
            <a:r>
              <a:rPr lang="en-US" sz="2400" dirty="0" smtClean="0"/>
              <a:t>. Put the sieve over the measuring jug.</a:t>
            </a:r>
          </a:p>
          <a:p>
            <a:r>
              <a:rPr lang="en-US" sz="2400" dirty="0" smtClean="0"/>
              <a:t>Pour the curds and whey through the</a:t>
            </a:r>
          </a:p>
          <a:p>
            <a:r>
              <a:rPr lang="en-US" sz="2400" dirty="0" smtClean="0"/>
              <a:t>Sieve, using the spatula to gently move the curds to allow the whey to drain through.  Place the jug containing the whey to one side, you will need this later.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599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4/40/Blue_Stilton_07.jpg">
            <a:extLst>
              <a:ext uri="{FF2B5EF4-FFF2-40B4-BE49-F238E27FC236}">
                <a16:creationId xmlns:a16="http://schemas.microsoft.com/office/drawing/2014/main" xmlns="" id="{74FD980F-F0A3-4AF4-BC21-507648A42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t="15717" r="10927" b="11526"/>
          <a:stretch/>
        </p:blipFill>
        <p:spPr bwMode="auto">
          <a:xfrm rot="5400000">
            <a:off x="2737353" y="-800941"/>
            <a:ext cx="6858001" cy="845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31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9246360-DB68-4C2C-9552-630215446E78}"/>
              </a:ext>
            </a:extLst>
          </p:cNvPr>
          <p:cNvSpPr txBox="1">
            <a:spLocks/>
          </p:cNvSpPr>
          <p:nvPr/>
        </p:nvSpPr>
        <p:spPr>
          <a:xfrm>
            <a:off x="684814" y="500971"/>
            <a:ext cx="5500086" cy="5688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11. </a:t>
            </a:r>
            <a:r>
              <a:rPr lang="en-GB" sz="2400" dirty="0"/>
              <a:t>Use the spatula to knead and squash the curds, pour the excess whey off the plate into the same measuring jug as before (keep this for later).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6EBC9E25-DAEE-4C9D-BA53-7AF39D50DAC1}"/>
              </a:ext>
            </a:extLst>
          </p:cNvPr>
          <p:cNvSpPr txBox="1">
            <a:spLocks/>
          </p:cNvSpPr>
          <p:nvPr/>
        </p:nvSpPr>
        <p:spPr>
          <a:xfrm>
            <a:off x="6488837" y="488270"/>
            <a:ext cx="5047695" cy="5688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12. </a:t>
            </a:r>
            <a:r>
              <a:rPr lang="en-GB" sz="2400" dirty="0"/>
              <a:t>Fold the curds into themselves and repeat the kneading. The curds will become a solid mass and can be kneaded by hand </a:t>
            </a:r>
            <a:r>
              <a:rPr lang="en-GB" sz="2400" b="1" u="sng" dirty="0">
                <a:solidFill>
                  <a:srgbClr val="FF0000"/>
                </a:solidFill>
              </a:rPr>
              <a:t>if not too hot. </a:t>
            </a:r>
          </a:p>
        </p:txBody>
      </p:sp>
      <p:pic>
        <p:nvPicPr>
          <p:cNvPr id="6" name="Picture 2" descr="Kitchen, Icons, Tools, Measuring Jug, Blender">
            <a:extLst>
              <a:ext uri="{FF2B5EF4-FFF2-40B4-BE49-F238E27FC236}">
                <a16:creationId xmlns:a16="http://schemas.microsoft.com/office/drawing/2014/main" xmlns="" id="{49CC3E09-2F0A-4D88-9452-2889CF7DA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5" t="26775" r="50004" b="18662"/>
          <a:stretch/>
        </p:blipFill>
        <p:spPr bwMode="auto">
          <a:xfrm rot="834208">
            <a:off x="3087931" y="3596165"/>
            <a:ext cx="1932034" cy="316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AAADF00-1828-43D9-822C-F71FA03046CA}"/>
              </a:ext>
            </a:extLst>
          </p:cNvPr>
          <p:cNvGrpSpPr/>
          <p:nvPr/>
        </p:nvGrpSpPr>
        <p:grpSpPr>
          <a:xfrm rot="1375830">
            <a:off x="1312565" y="2878712"/>
            <a:ext cx="2344458" cy="1063394"/>
            <a:chOff x="44937" y="2416152"/>
            <a:chExt cx="4152900" cy="2076450"/>
          </a:xfrm>
        </p:grpSpPr>
        <p:pic>
          <p:nvPicPr>
            <p:cNvPr id="7" name="Picture 2" descr="Plate, Teller, Dish, Ceramic, Empty, Breakfast, Lunch">
              <a:extLst>
                <a:ext uri="{FF2B5EF4-FFF2-40B4-BE49-F238E27FC236}">
                  <a16:creationId xmlns:a16="http://schemas.microsoft.com/office/drawing/2014/main" xmlns="" id="{2E54D598-2A34-421B-B6F1-6FC12B014B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7" y="2416152"/>
              <a:ext cx="4152900" cy="207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loud 7">
              <a:extLst>
                <a:ext uri="{FF2B5EF4-FFF2-40B4-BE49-F238E27FC236}">
                  <a16:creationId xmlns:a16="http://schemas.microsoft.com/office/drawing/2014/main" xmlns="" id="{E1861451-0B7D-421A-B985-2B8F9095B7CC}"/>
                </a:ext>
              </a:extLst>
            </p:cNvPr>
            <p:cNvSpPr/>
            <p:nvPr/>
          </p:nvSpPr>
          <p:spPr>
            <a:xfrm>
              <a:off x="1231401" y="3023545"/>
              <a:ext cx="704850" cy="466725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loud 8">
              <a:extLst>
                <a:ext uri="{FF2B5EF4-FFF2-40B4-BE49-F238E27FC236}">
                  <a16:creationId xmlns:a16="http://schemas.microsoft.com/office/drawing/2014/main" xmlns="" id="{D29D680A-CB8F-442C-BB3F-129591DF490E}"/>
                </a:ext>
              </a:extLst>
            </p:cNvPr>
            <p:cNvSpPr/>
            <p:nvPr/>
          </p:nvSpPr>
          <p:spPr>
            <a:xfrm>
              <a:off x="1671122" y="3087168"/>
              <a:ext cx="704850" cy="466725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2" descr="Plate, Teller, Dish, Ceramic, Empty, Breakfast, Lunch">
            <a:extLst>
              <a:ext uri="{FF2B5EF4-FFF2-40B4-BE49-F238E27FC236}">
                <a16:creationId xmlns:a16="http://schemas.microsoft.com/office/drawing/2014/main" xmlns="" id="{8F477278-6747-4B77-846E-FA3C2AECD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92452"/>
            <a:ext cx="41529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51DD0B53-62DA-4272-BD97-526C3F54CBB7}"/>
              </a:ext>
            </a:extLst>
          </p:cNvPr>
          <p:cNvSpPr/>
          <p:nvPr/>
        </p:nvSpPr>
        <p:spPr>
          <a:xfrm>
            <a:off x="8198619" y="3746378"/>
            <a:ext cx="1025279" cy="737082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6BC77B5-6D31-4CC8-BAA5-311BE622BB6A}"/>
              </a:ext>
            </a:extLst>
          </p:cNvPr>
          <p:cNvSpPr/>
          <p:nvPr/>
        </p:nvSpPr>
        <p:spPr>
          <a:xfrm rot="17927345">
            <a:off x="2926287" y="3168300"/>
            <a:ext cx="177554" cy="9340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87400" y="3937000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! Careful ! Hot !!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D38F1DE-E254-428C-9E76-FE7C107A0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15" name="Picture 14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406761FE-F83C-4E6A-B495-7BC0B3DEDB2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636" y="6324544"/>
            <a:ext cx="1029136" cy="422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320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6CBDA37-F23A-4C57-99EF-BBC43EB414BA}"/>
              </a:ext>
            </a:extLst>
          </p:cNvPr>
          <p:cNvSpPr txBox="1">
            <a:spLocks/>
          </p:cNvSpPr>
          <p:nvPr/>
        </p:nvSpPr>
        <p:spPr>
          <a:xfrm>
            <a:off x="646714" y="437471"/>
            <a:ext cx="5360386" cy="5688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13. </a:t>
            </a:r>
            <a:r>
              <a:rPr lang="en-GB" sz="2400" dirty="0"/>
              <a:t>Pull the ball of curds so that it stretches out.  Once you have stretched the curds out a few times you can divide the mass into 4 balls.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86EBFE8F-68C8-427A-A5F5-B57F0480D121}"/>
              </a:ext>
            </a:extLst>
          </p:cNvPr>
          <p:cNvSpPr txBox="1">
            <a:spLocks/>
          </p:cNvSpPr>
          <p:nvPr/>
        </p:nvSpPr>
        <p:spPr>
          <a:xfrm>
            <a:off x="6275773" y="412070"/>
            <a:ext cx="5624127" cy="5688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14. </a:t>
            </a:r>
            <a:r>
              <a:rPr lang="en-GB" sz="2400" dirty="0"/>
              <a:t>Add some ice-cold brine (salt water) to the plastic pot and drop the mozzarella balls 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E969C93F-05F6-43CA-B453-00A1F4249F76}"/>
              </a:ext>
            </a:extLst>
          </p:cNvPr>
          <p:cNvSpPr/>
          <p:nvPr/>
        </p:nvSpPr>
        <p:spPr>
          <a:xfrm>
            <a:off x="1682410" y="3622090"/>
            <a:ext cx="1025279" cy="737082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4E501CF-A515-4539-9A2A-68EF95E2780A}"/>
              </a:ext>
            </a:extLst>
          </p:cNvPr>
          <p:cNvSpPr/>
          <p:nvPr/>
        </p:nvSpPr>
        <p:spPr>
          <a:xfrm>
            <a:off x="3710866" y="4252404"/>
            <a:ext cx="514905" cy="4793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5B19883-2487-401F-9991-6314B89C4D7B}"/>
              </a:ext>
            </a:extLst>
          </p:cNvPr>
          <p:cNvSpPr/>
          <p:nvPr/>
        </p:nvSpPr>
        <p:spPr>
          <a:xfrm>
            <a:off x="4333782" y="4252404"/>
            <a:ext cx="514905" cy="4793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52106FA-052D-4653-AEC7-A1EC4F9ECD60}"/>
              </a:ext>
            </a:extLst>
          </p:cNvPr>
          <p:cNvSpPr/>
          <p:nvPr/>
        </p:nvSpPr>
        <p:spPr>
          <a:xfrm>
            <a:off x="4026023" y="3731581"/>
            <a:ext cx="514905" cy="4793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7620B9F-630E-4FDF-B600-9C1D559A2A2B}"/>
              </a:ext>
            </a:extLst>
          </p:cNvPr>
          <p:cNvSpPr/>
          <p:nvPr/>
        </p:nvSpPr>
        <p:spPr>
          <a:xfrm>
            <a:off x="3362417" y="3731581"/>
            <a:ext cx="514905" cy="4793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93397208-3700-4B9C-95FA-4AC48E59EDF0}"/>
              </a:ext>
            </a:extLst>
          </p:cNvPr>
          <p:cNvCxnSpPr/>
          <p:nvPr/>
        </p:nvCxnSpPr>
        <p:spPr>
          <a:xfrm>
            <a:off x="2594869" y="4429957"/>
            <a:ext cx="713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Coffee, Cup, Drink, Hot, Caffeine, Refreshment, Café">
            <a:extLst>
              <a:ext uri="{FF2B5EF4-FFF2-40B4-BE49-F238E27FC236}">
                <a16:creationId xmlns:a16="http://schemas.microsoft.com/office/drawing/2014/main" xmlns="" id="{6035820C-D0F9-4B0B-9156-90599D727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t="44149" r="50162" b="28979"/>
          <a:stretch/>
        </p:blipFill>
        <p:spPr bwMode="auto">
          <a:xfrm>
            <a:off x="7787166" y="2721017"/>
            <a:ext cx="2856170" cy="32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rapezoid 13">
            <a:extLst>
              <a:ext uri="{FF2B5EF4-FFF2-40B4-BE49-F238E27FC236}">
                <a16:creationId xmlns:a16="http://schemas.microsoft.com/office/drawing/2014/main" xmlns="" id="{FFCEBB14-1520-4B3E-8514-F09EBB543E6D}"/>
              </a:ext>
            </a:extLst>
          </p:cNvPr>
          <p:cNvSpPr/>
          <p:nvPr/>
        </p:nvSpPr>
        <p:spPr>
          <a:xfrm rot="10800000">
            <a:off x="8579500" y="3476964"/>
            <a:ext cx="1265836" cy="1325974"/>
          </a:xfrm>
          <a:prstGeom prst="trapezoid">
            <a:avLst>
              <a:gd name="adj" fmla="val 1004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0009DA1-1A49-402F-A2A6-6E19FC2CD442}"/>
              </a:ext>
            </a:extLst>
          </p:cNvPr>
          <p:cNvSpPr/>
          <p:nvPr/>
        </p:nvSpPr>
        <p:spPr>
          <a:xfrm>
            <a:off x="8730804" y="4314550"/>
            <a:ext cx="514905" cy="4793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5EE0B79-37E6-4F7D-9B19-216C9D895361}"/>
              </a:ext>
            </a:extLst>
          </p:cNvPr>
          <p:cNvSpPr/>
          <p:nvPr/>
        </p:nvSpPr>
        <p:spPr>
          <a:xfrm>
            <a:off x="9212418" y="4153389"/>
            <a:ext cx="514905" cy="4793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BC65A3A-43CC-4753-B909-F83FE6B708AE}"/>
              </a:ext>
            </a:extLst>
          </p:cNvPr>
          <p:cNvSpPr/>
          <p:nvPr/>
        </p:nvSpPr>
        <p:spPr>
          <a:xfrm>
            <a:off x="8638507" y="3835156"/>
            <a:ext cx="514905" cy="4793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A0B19DE6-047E-45AA-8425-E3E7898CB8DA}"/>
              </a:ext>
            </a:extLst>
          </p:cNvPr>
          <p:cNvSpPr/>
          <p:nvPr/>
        </p:nvSpPr>
        <p:spPr>
          <a:xfrm>
            <a:off x="9258258" y="3660557"/>
            <a:ext cx="514905" cy="4793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D38F1DE-E254-428C-9E76-FE7C107A0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20" name="Picture 19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406761FE-F83C-4E6A-B495-7BC0B3DEDB2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636" y="6324544"/>
            <a:ext cx="1029136" cy="422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170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9C095C6-2BC3-41CF-85D6-10B9E58FB727}"/>
              </a:ext>
            </a:extLst>
          </p:cNvPr>
          <p:cNvSpPr txBox="1">
            <a:spLocks/>
          </p:cNvSpPr>
          <p:nvPr/>
        </p:nvSpPr>
        <p:spPr>
          <a:xfrm>
            <a:off x="938814" y="488271"/>
            <a:ext cx="5047695" cy="5688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15. </a:t>
            </a:r>
            <a:r>
              <a:rPr lang="en-GB" sz="2400" dirty="0"/>
              <a:t>Leave for a few minutes and then place the mozzarella on a plate.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438C102-5D8D-42B9-9B77-CB676369789D}"/>
              </a:ext>
            </a:extLst>
          </p:cNvPr>
          <p:cNvSpPr/>
          <p:nvPr/>
        </p:nvSpPr>
        <p:spPr>
          <a:xfrm>
            <a:off x="7133824" y="974581"/>
            <a:ext cx="4367814" cy="135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Cordia New" panose="020B0304020202020204" pitchFamily="34" charset="-34"/>
              </a:rPr>
              <a:t>	How does your cheese compare to the shop bought Mozzarella?</a:t>
            </a:r>
          </a:p>
        </p:txBody>
      </p:sp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xmlns="" id="{9218619A-C366-45B8-94CB-7117B1B9E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69764" y="802490"/>
            <a:ext cx="747943" cy="747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6CC43B-3C74-4904-9552-1FE33C98A78C}"/>
              </a:ext>
            </a:extLst>
          </p:cNvPr>
          <p:cNvSpPr txBox="1"/>
          <p:nvPr/>
        </p:nvSpPr>
        <p:spPr>
          <a:xfrm>
            <a:off x="7197324" y="3043832"/>
            <a:ext cx="424352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you identify some of the main stages of cheese making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r>
              <a:rPr lang="is-I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….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example, acidification.</a:t>
            </a:r>
          </a:p>
        </p:txBody>
      </p:sp>
      <p:pic>
        <p:nvPicPr>
          <p:cNvPr id="8" name="Picture 2" descr="Plate, Teller, Dish, Ceramic, Empty, Breakfast, Lunch">
            <a:extLst>
              <a:ext uri="{FF2B5EF4-FFF2-40B4-BE49-F238E27FC236}">
                <a16:creationId xmlns:a16="http://schemas.microsoft.com/office/drawing/2014/main" xmlns="" id="{A9CF7F4C-BBE3-4763-8C45-8F0BED84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11" y="3332616"/>
            <a:ext cx="41529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76E29137-FEAE-4919-BCB4-E16EA98F40D2}"/>
              </a:ext>
            </a:extLst>
          </p:cNvPr>
          <p:cNvSpPr/>
          <p:nvPr/>
        </p:nvSpPr>
        <p:spPr>
          <a:xfrm>
            <a:off x="2863549" y="3788593"/>
            <a:ext cx="514905" cy="4793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6ACD890-EE09-42A8-B007-D87C6D977957}"/>
              </a:ext>
            </a:extLst>
          </p:cNvPr>
          <p:cNvSpPr/>
          <p:nvPr/>
        </p:nvSpPr>
        <p:spPr>
          <a:xfrm>
            <a:off x="4052778" y="3832984"/>
            <a:ext cx="514905" cy="4793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9C50B4F-5DE8-428B-8CB6-D2589E7640A2}"/>
              </a:ext>
            </a:extLst>
          </p:cNvPr>
          <p:cNvSpPr/>
          <p:nvPr/>
        </p:nvSpPr>
        <p:spPr>
          <a:xfrm>
            <a:off x="2317988" y="4001659"/>
            <a:ext cx="514905" cy="4793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E7CFCAA-DB0A-4F1C-AA20-31EDC81ED1C8}"/>
              </a:ext>
            </a:extLst>
          </p:cNvPr>
          <p:cNvSpPr/>
          <p:nvPr/>
        </p:nvSpPr>
        <p:spPr>
          <a:xfrm>
            <a:off x="3413644" y="4028290"/>
            <a:ext cx="514905" cy="4793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D38F1DE-E254-428C-9E76-FE7C107A0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14" name="Picture 13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406761FE-F83C-4E6A-B495-7BC0B3DEDB2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636" y="6324544"/>
            <a:ext cx="1029136" cy="422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404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11CD4-041A-4653-9CFC-E2D3FA2AD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-127000"/>
            <a:ext cx="10515600" cy="1325563"/>
          </a:xfrm>
        </p:spPr>
        <p:txBody>
          <a:bodyPr/>
          <a:lstStyle/>
          <a:p>
            <a:r>
              <a:rPr lang="en-GB" dirty="0"/>
              <a:t>What is the fat percentage of your cheese?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877EF0-5743-4BFE-B8DD-309AAB0E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1254125"/>
            <a:ext cx="10515600" cy="155676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you will need</a:t>
            </a:r>
          </a:p>
          <a:p>
            <a:r>
              <a:rPr lang="en-GB" sz="2400" dirty="0"/>
              <a:t>Your measuring jug full of whey</a:t>
            </a:r>
          </a:p>
          <a:p>
            <a:r>
              <a:rPr lang="en-GB" sz="2400" dirty="0"/>
              <a:t>Calculator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D9E31D-359F-46D7-B61A-94397E082110}"/>
              </a:ext>
            </a:extLst>
          </p:cNvPr>
          <p:cNvSpPr/>
          <p:nvPr/>
        </p:nvSpPr>
        <p:spPr>
          <a:xfrm>
            <a:off x="7188200" y="1206005"/>
            <a:ext cx="5003800" cy="220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a typeface="Calibri" panose="020F0502020204030204" pitchFamily="34" charset="0"/>
                <a:cs typeface="Cordia New" panose="020B0304020202020204" pitchFamily="34" charset="-34"/>
              </a:rPr>
              <a:t>You started with 1 </a:t>
            </a:r>
            <a:r>
              <a:rPr lang="en-US" sz="2400" dirty="0" err="1">
                <a:ea typeface="Calibri" panose="020F0502020204030204" pitchFamily="34" charset="0"/>
                <a:cs typeface="Cordia New" panose="020B0304020202020204" pitchFamily="34" charset="-34"/>
              </a:rPr>
              <a:t>litre</a:t>
            </a:r>
            <a:r>
              <a:rPr lang="en-US" sz="2400" dirty="0">
                <a:ea typeface="Calibri" panose="020F0502020204030204" pitchFamily="34" charset="0"/>
                <a:cs typeface="Cordia New" panose="020B0304020202020204" pitchFamily="34" charset="-34"/>
              </a:rPr>
              <a:t> of full fat milk that contains 3.5% fat, that's 35g fat.</a:t>
            </a:r>
          </a:p>
          <a:p>
            <a:pPr algn="ctr">
              <a:lnSpc>
                <a:spcPct val="115000"/>
              </a:lnSpc>
            </a:pPr>
            <a:r>
              <a:rPr lang="en-US" sz="2400" u="sng" dirty="0">
                <a:ea typeface="Calibri" panose="020F0502020204030204" pitchFamily="34" charset="0"/>
                <a:cs typeface="Cordia New" panose="020B0304020202020204" pitchFamily="34" charset="-34"/>
              </a:rPr>
              <a:t>We assume there’s no fat left in the whey, it’s all in the curds.</a:t>
            </a:r>
            <a:endParaRPr lang="en-GB" sz="2400" dirty="0"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2400" dirty="0"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C6EEF9-18F1-4DFC-8EED-7E0ACD48C86D}"/>
              </a:ext>
            </a:extLst>
          </p:cNvPr>
          <p:cNvSpPr/>
          <p:nvPr/>
        </p:nvSpPr>
        <p:spPr>
          <a:xfrm>
            <a:off x="394441" y="3374998"/>
            <a:ext cx="2811262" cy="220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a typeface="Calibri" panose="020F0502020204030204" pitchFamily="34" charset="0"/>
                <a:cs typeface="Cordia New" panose="020B0304020202020204" pitchFamily="34" charset="-34"/>
              </a:rPr>
              <a:t>Step 1. Work out the total volume of liquid you started with (milk &amp; lemon &amp; rennet mix)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5822DD-629A-45ED-90E5-6E78FCA871C4}"/>
              </a:ext>
            </a:extLst>
          </p:cNvPr>
          <p:cNvSpPr/>
          <p:nvPr/>
        </p:nvSpPr>
        <p:spPr>
          <a:xfrm>
            <a:off x="3974237" y="3497276"/>
            <a:ext cx="3024326" cy="220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a typeface="Calibri" panose="020F0502020204030204" pitchFamily="34" charset="0"/>
                <a:cs typeface="Cordia New" panose="020B0304020202020204" pitchFamily="34" charset="-34"/>
              </a:rPr>
              <a:t>Step 2. </a:t>
            </a:r>
            <a:r>
              <a:rPr lang="en-US" sz="2400" dirty="0" smtClean="0">
                <a:ea typeface="Calibri" panose="020F0502020204030204" pitchFamily="34" charset="0"/>
                <a:cs typeface="Cordia New" panose="020B0304020202020204" pitchFamily="34" charset="-34"/>
              </a:rPr>
              <a:t>Subtract</a:t>
            </a:r>
            <a:r>
              <a:rPr lang="en-US" sz="2400" dirty="0" smtClean="0"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ea typeface="Calibri" panose="020F0502020204030204" pitchFamily="34" charset="0"/>
                <a:cs typeface="Cordia New" panose="020B0304020202020204" pitchFamily="34" charset="-34"/>
              </a:rPr>
              <a:t>the volume of whey collected in the jug away from </a:t>
            </a:r>
            <a:r>
              <a:rPr lang="en-US" sz="2400" dirty="0" smtClean="0">
                <a:ea typeface="Calibri" panose="020F0502020204030204" pitchFamily="34" charset="0"/>
                <a:cs typeface="Cordia New" panose="020B0304020202020204" pitchFamily="34" charset="-34"/>
              </a:rPr>
              <a:t>the total volume.</a:t>
            </a:r>
            <a:endParaRPr lang="en-US" sz="2400" dirty="0"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E532EF-E00A-4D6B-B5B3-C36905A3E85A}"/>
              </a:ext>
            </a:extLst>
          </p:cNvPr>
          <p:cNvSpPr/>
          <p:nvPr/>
        </p:nvSpPr>
        <p:spPr>
          <a:xfrm>
            <a:off x="7688679" y="3361910"/>
            <a:ext cx="371086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a typeface="Calibri" panose="020F0502020204030204" pitchFamily="34" charset="0"/>
                <a:cs typeface="Cordia New" panose="020B0304020202020204" pitchFamily="34" charset="-34"/>
              </a:rPr>
              <a:t> Step 3. Divide the starting amount of fat by </a:t>
            </a:r>
            <a:r>
              <a:rPr lang="en-US" sz="2400" dirty="0" smtClean="0">
                <a:ea typeface="Calibri" panose="020F0502020204030204" pitchFamily="34" charset="0"/>
                <a:cs typeface="Cordia New" panose="020B0304020202020204" pitchFamily="34" charset="-34"/>
              </a:rPr>
              <a:t>the remaining volume (once the whey has been subtracted).  Then  multiply </a:t>
            </a:r>
            <a:r>
              <a:rPr lang="en-US" sz="2400" dirty="0">
                <a:ea typeface="Calibri" panose="020F0502020204030204" pitchFamily="34" charset="0"/>
                <a:cs typeface="Cordia New" panose="020B0304020202020204" pitchFamily="34" charset="-34"/>
              </a:rPr>
              <a:t>by 100.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sz="2400" dirty="0"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146" name="Picture 2" descr="Calculator Black Clipart Free Stock Photo - Public Domain Pictures">
            <a:extLst>
              <a:ext uri="{FF2B5EF4-FFF2-40B4-BE49-F238E27FC236}">
                <a16:creationId xmlns:a16="http://schemas.microsoft.com/office/drawing/2014/main" xmlns="" id="{657E4E4A-6F60-4D92-905C-6F1A946DB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554">
            <a:off x="5573706" y="1335505"/>
            <a:ext cx="1387612" cy="173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A5B620-A610-4D8B-995B-3516300B2824}"/>
              </a:ext>
            </a:extLst>
          </p:cNvPr>
          <p:cNvSpPr txBox="1"/>
          <p:nvPr/>
        </p:nvSpPr>
        <p:spPr>
          <a:xfrm rot="20569097">
            <a:off x="4826552" y="1051254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dirty="0"/>
              <a:t>%</a:t>
            </a:r>
          </a:p>
        </p:txBody>
      </p:sp>
      <p:sp>
        <p:nvSpPr>
          <p:cNvPr id="4" name="Rectangle 3"/>
          <p:cNvSpPr/>
          <p:nvPr/>
        </p:nvSpPr>
        <p:spPr>
          <a:xfrm>
            <a:off x="3185064" y="5805122"/>
            <a:ext cx="5644093" cy="932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a typeface="Calibri" panose="020F0502020204030204" pitchFamily="34" charset="0"/>
                <a:cs typeface="Cordia New" panose="020B0304020202020204" pitchFamily="34" charset="-34"/>
              </a:rPr>
              <a:t>This </a:t>
            </a:r>
            <a:r>
              <a:rPr lang="en-US" sz="2400" dirty="0" smtClean="0">
                <a:ea typeface="Calibri" panose="020F0502020204030204" pitchFamily="34" charset="0"/>
                <a:cs typeface="Cordia New" panose="020B0304020202020204" pitchFamily="34" charset="-34"/>
              </a:rPr>
              <a:t>is the </a:t>
            </a:r>
            <a:r>
              <a:rPr lang="en-US" sz="2400" dirty="0">
                <a:ea typeface="Calibri" panose="020F0502020204030204" pitchFamily="34" charset="0"/>
                <a:cs typeface="Cordia New" panose="020B0304020202020204" pitchFamily="34" charset="-34"/>
              </a:rPr>
              <a:t>percentage of fat in your </a:t>
            </a:r>
            <a:r>
              <a:rPr lang="en-US" sz="2400" dirty="0" smtClean="0">
                <a:ea typeface="Calibri" panose="020F0502020204030204" pitchFamily="34" charset="0"/>
                <a:cs typeface="Cordia New" panose="020B0304020202020204" pitchFamily="34" charset="-34"/>
              </a:rPr>
              <a:t>cheese!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ea typeface="Calibri" panose="020F0502020204030204" pitchFamily="34" charset="0"/>
                <a:cs typeface="Cordia New" panose="020B0304020202020204" pitchFamily="34" charset="-34"/>
              </a:rPr>
              <a:t>  How does it compare to the shop bought?</a:t>
            </a:r>
            <a:endParaRPr lang="en-GB" sz="2400" dirty="0"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D38F1DE-E254-428C-9E76-FE7C107A0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13" name="Picture 12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406761FE-F83C-4E6A-B495-7BC0B3DEDB2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636" y="6324544"/>
            <a:ext cx="1029136" cy="422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634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6212CF9E-51DB-4AEE-937D-288F54A400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76" y="1127855"/>
            <a:ext cx="3393120" cy="13930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D7F47868-D38B-4A68-B0B4-2888CC2AF0CB}"/>
              </a:ext>
            </a:extLst>
          </p:cNvPr>
          <p:cNvSpPr txBox="1">
            <a:spLocks/>
          </p:cNvSpPr>
          <p:nvPr/>
        </p:nvSpPr>
        <p:spPr>
          <a:xfrm>
            <a:off x="842036" y="3097335"/>
            <a:ext cx="10515600" cy="2729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700" b="1" dirty="0"/>
              <a:t/>
            </a:r>
            <a:br>
              <a:rPr lang="en-GB" sz="6700" b="1" dirty="0"/>
            </a:br>
            <a:r>
              <a:rPr lang="en-GB" sz="6700" b="1" dirty="0"/>
              <a:t/>
            </a:r>
            <a:br>
              <a:rPr lang="en-GB" sz="6700" b="1" dirty="0"/>
            </a:br>
            <a:r>
              <a:rPr lang="en-GB" sz="6700" b="1" dirty="0"/>
              <a:t>Writing Activity</a:t>
            </a:r>
            <a:r>
              <a:rPr lang="en-GB" sz="4800" b="1" dirty="0"/>
              <a:t/>
            </a:r>
            <a:br>
              <a:rPr lang="en-GB" sz="4800" b="1" dirty="0"/>
            </a:br>
            <a:r>
              <a:rPr lang="en-GB" sz="4800" b="1" dirty="0"/>
              <a:t/>
            </a:r>
            <a:br>
              <a:rPr lang="en-GB" sz="4800" b="1" dirty="0"/>
            </a:br>
            <a:endParaRPr lang="en-GB" sz="4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2003E3-402F-47B8-8657-722974698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51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68DA264-F1A9-491C-A4B3-005C87D4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Poetry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91E79CF-C490-46BF-8C02-2B12C34BF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804" y="2571349"/>
            <a:ext cx="10515600" cy="255106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you will need:</a:t>
            </a:r>
          </a:p>
          <a:p>
            <a:pPr marL="0" indent="0">
              <a:buNone/>
            </a:pPr>
            <a:r>
              <a:rPr lang="en-GB" sz="2400" dirty="0"/>
              <a:t>Pen/pencil</a:t>
            </a:r>
          </a:p>
          <a:p>
            <a:pPr marL="0" indent="0">
              <a:buNone/>
            </a:pPr>
            <a:r>
              <a:rPr lang="en-GB" sz="2400" dirty="0"/>
              <a:t>Paper lined  or plain</a:t>
            </a:r>
          </a:p>
          <a:p>
            <a:pPr marL="0" indent="0">
              <a:buNone/>
            </a:pPr>
            <a:r>
              <a:rPr lang="en-GB" sz="2400" dirty="0"/>
              <a:t>Your word bank</a:t>
            </a:r>
          </a:p>
          <a:p>
            <a:pPr marL="0" indent="0">
              <a:buNone/>
            </a:pPr>
            <a:r>
              <a:rPr lang="en-GB" sz="2400" dirty="0"/>
              <a:t>Science images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591E26-7054-438B-907F-D81E93215826}"/>
              </a:ext>
            </a:extLst>
          </p:cNvPr>
          <p:cNvSpPr txBox="1"/>
          <p:nvPr/>
        </p:nvSpPr>
        <p:spPr>
          <a:xfrm>
            <a:off x="905522" y="1059668"/>
            <a:ext cx="1000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During this session we will use the concepts, experiences, images and new vocabulary from the science as a starting point for writing poetry!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7E6108-3259-4134-9B35-C6D0362B4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8" name="Picture 7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84E725D5-C3BA-43A3-A3D7-1892BBCAB0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478" y="6318387"/>
            <a:ext cx="1059128" cy="434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Scribbling, Writing, Student, Write, Draw, Schoolboy">
            <a:extLst>
              <a:ext uri="{FF2B5EF4-FFF2-40B4-BE49-F238E27FC236}">
                <a16:creationId xmlns:a16="http://schemas.microsoft.com/office/drawing/2014/main" xmlns="" id="{C24F5643-F8DA-4D56-8342-F7144D8B1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27" y="2277499"/>
            <a:ext cx="6486525" cy="372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707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tilton Cheese | Free SVG">
            <a:extLst>
              <a:ext uri="{FF2B5EF4-FFF2-40B4-BE49-F238E27FC236}">
                <a16:creationId xmlns:a16="http://schemas.microsoft.com/office/drawing/2014/main" xmlns="" id="{B5DFA574-41DE-4A21-A810-A15313457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5335" y="3775967"/>
            <a:ext cx="2393373" cy="231616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1357D-9607-4057-B433-7CA2E1FD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11125"/>
            <a:ext cx="10515600" cy="1325563"/>
          </a:xfrm>
        </p:spPr>
        <p:txBody>
          <a:bodyPr/>
          <a:lstStyle/>
          <a:p>
            <a:r>
              <a:rPr lang="en-GB" dirty="0"/>
              <a:t>The big cheese: Blue Stilton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D034E5-BC38-455D-857C-B1CE272D1918}"/>
              </a:ext>
            </a:extLst>
          </p:cNvPr>
          <p:cNvSpPr txBox="1"/>
          <p:nvPr/>
        </p:nvSpPr>
        <p:spPr>
          <a:xfrm>
            <a:off x="736600" y="1290715"/>
            <a:ext cx="469628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 am the big cheese around here</a:t>
            </a:r>
          </a:p>
          <a:p>
            <a:r>
              <a:rPr lang="en-GB" sz="1600" dirty="0"/>
              <a:t>I’ve been the kingpin for quite some time</a:t>
            </a:r>
          </a:p>
          <a:p>
            <a:r>
              <a:rPr lang="en-GB" sz="1600" dirty="0"/>
              <a:t>I’m a blue-veined  number one, son of a gun.</a:t>
            </a:r>
          </a:p>
          <a:p>
            <a:r>
              <a:rPr lang="en-GB" sz="1600" dirty="0"/>
              <a:t>Sitting here just waiting for my moment.</a:t>
            </a:r>
          </a:p>
          <a:p>
            <a:r>
              <a:rPr lang="en-GB" sz="1600" dirty="0"/>
              <a:t>I know they are coming for me soon </a:t>
            </a:r>
          </a:p>
          <a:p>
            <a:r>
              <a:rPr lang="en-GB" sz="1600" dirty="0"/>
              <a:t>With their big curved knives</a:t>
            </a:r>
          </a:p>
          <a:p>
            <a:r>
              <a:rPr lang="en-GB" sz="1600" dirty="0"/>
              <a:t>And their cheese wires</a:t>
            </a:r>
          </a:p>
          <a:p>
            <a:r>
              <a:rPr lang="en-GB" sz="1600" dirty="0"/>
              <a:t>And their crackers and chutney.</a:t>
            </a:r>
          </a:p>
          <a:p>
            <a:r>
              <a:rPr lang="en-GB" sz="1600" dirty="0"/>
              <a:t>If they think it’s </a:t>
            </a:r>
            <a:r>
              <a:rPr lang="en-GB" sz="1600" dirty="0" err="1"/>
              <a:t>gonna</a:t>
            </a:r>
            <a:r>
              <a:rPr lang="en-GB" sz="1600" dirty="0"/>
              <a:t> be easy</a:t>
            </a:r>
          </a:p>
          <a:p>
            <a:r>
              <a:rPr lang="en-GB" sz="1600" dirty="0"/>
              <a:t>Then they got me all wrong</a:t>
            </a:r>
          </a:p>
          <a:p>
            <a:r>
              <a:rPr lang="en-GB" sz="1600" dirty="0"/>
              <a:t>Sure I’ve gone a bit crumbly at the edges</a:t>
            </a:r>
          </a:p>
          <a:p>
            <a:r>
              <a:rPr lang="en-GB" sz="1600" dirty="0"/>
              <a:t>Anybody would, sitting here in the cooler alone</a:t>
            </a:r>
          </a:p>
          <a:p>
            <a:r>
              <a:rPr lang="en-GB" sz="1600" dirty="0"/>
              <a:t>In the dark, day after day, week after week, </a:t>
            </a:r>
          </a:p>
          <a:p>
            <a:r>
              <a:rPr lang="en-GB" sz="1600" dirty="0"/>
              <a:t>Just waiting for them to come. </a:t>
            </a:r>
          </a:p>
          <a:p>
            <a:r>
              <a:rPr lang="en-GB" sz="1600" dirty="0"/>
              <a:t>But they’ll find out soon enough</a:t>
            </a:r>
          </a:p>
          <a:p>
            <a:r>
              <a:rPr lang="en-GB" sz="1600" dirty="0"/>
              <a:t>I’m stronger, tougher, harder to handle</a:t>
            </a:r>
          </a:p>
          <a:p>
            <a:r>
              <a:rPr lang="en-GB" sz="1600" dirty="0"/>
              <a:t>Than I ever was before. </a:t>
            </a:r>
          </a:p>
          <a:p>
            <a:r>
              <a:rPr lang="en-GB" sz="1600" dirty="0"/>
              <a:t>I can smell my power and strength.</a:t>
            </a:r>
          </a:p>
          <a:p>
            <a:r>
              <a:rPr lang="en-GB" sz="1600" dirty="0"/>
              <a:t>I’m no soft touch, cream cheese kind of guy.  </a:t>
            </a:r>
          </a:p>
          <a:p>
            <a:r>
              <a:rPr lang="en-GB" sz="1600" dirty="0"/>
              <a:t>No </a:t>
            </a:r>
            <a:r>
              <a:rPr lang="en-GB" sz="1600" dirty="0" err="1"/>
              <a:t>sirree</a:t>
            </a:r>
            <a:r>
              <a:rPr lang="en-GB" sz="1600" dirty="0"/>
              <a:t>, I </a:t>
            </a:r>
            <a:r>
              <a:rPr lang="en-GB" sz="1600" dirty="0" err="1"/>
              <a:t>ain’t</a:t>
            </a:r>
            <a:r>
              <a:rPr lang="en-GB" sz="1600" dirty="0"/>
              <a:t> the kind of cheese you stick fruit in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11FC82-6C5B-49EA-828A-61545C08310A}"/>
              </a:ext>
            </a:extLst>
          </p:cNvPr>
          <p:cNvSpPr txBox="1"/>
          <p:nvPr/>
        </p:nvSpPr>
        <p:spPr>
          <a:xfrm>
            <a:off x="6299323" y="1278015"/>
            <a:ext cx="474955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I’m the real thing. The original</a:t>
            </a:r>
          </a:p>
          <a:p>
            <a:r>
              <a:rPr lang="en-GB" sz="1600" dirty="0"/>
              <a:t>Extra mature, that’s what they call me.</a:t>
            </a:r>
          </a:p>
          <a:p>
            <a:r>
              <a:rPr lang="en-GB" sz="1600" dirty="0"/>
              <a:t>Like I said, I’m the big cheese around here.</a:t>
            </a:r>
          </a:p>
          <a:p>
            <a:r>
              <a:rPr lang="en-GB" sz="1600" dirty="0"/>
              <a:t>Nobody better forget that.</a:t>
            </a:r>
          </a:p>
          <a:p>
            <a:r>
              <a:rPr lang="en-GB" sz="1600" dirty="0"/>
              <a:t>I deserve some respect.</a:t>
            </a:r>
          </a:p>
          <a:p>
            <a:r>
              <a:rPr lang="en-GB" sz="1600" dirty="0"/>
              <a:t>I’m a cheese of distinction.</a:t>
            </a:r>
          </a:p>
          <a:p>
            <a:r>
              <a:rPr lang="en-GB" sz="1600" dirty="0"/>
              <a:t>I got taste, real taste.   </a:t>
            </a:r>
          </a:p>
          <a:p>
            <a:r>
              <a:rPr lang="en-GB" sz="1600" dirty="0"/>
              <a:t>When the time comes I’ll be putting up quite a fight</a:t>
            </a:r>
          </a:p>
          <a:p>
            <a:r>
              <a:rPr lang="en-GB" sz="1600" dirty="0"/>
              <a:t>Sure they can cut me </a:t>
            </a:r>
          </a:p>
          <a:p>
            <a:r>
              <a:rPr lang="en-GB" sz="1600" dirty="0"/>
              <a:t>Burn me under the grill</a:t>
            </a:r>
          </a:p>
          <a:p>
            <a:r>
              <a:rPr lang="en-GB" sz="1600" dirty="0"/>
              <a:t>The can grate me to pieces</a:t>
            </a:r>
          </a:p>
          <a:p>
            <a:r>
              <a:rPr lang="en-GB" sz="1600" dirty="0"/>
              <a:t> Smear me with pickles </a:t>
            </a:r>
          </a:p>
          <a:p>
            <a:r>
              <a:rPr lang="en-GB" sz="1600" dirty="0"/>
              <a:t>It doesn’t matter what they do</a:t>
            </a:r>
          </a:p>
          <a:p>
            <a:r>
              <a:rPr lang="en-GB" sz="1600" dirty="0"/>
              <a:t>They’ll see I can still bite back</a:t>
            </a:r>
          </a:p>
          <a:p>
            <a:r>
              <a:rPr lang="en-GB" sz="1600" dirty="0"/>
              <a:t>Maybe they’ll find out they’ve bitten off </a:t>
            </a:r>
          </a:p>
          <a:p>
            <a:r>
              <a:rPr lang="en-GB" sz="1600" dirty="0"/>
              <a:t>More than they can chew.  </a:t>
            </a:r>
          </a:p>
          <a:p>
            <a:r>
              <a:rPr lang="en-GB" sz="1600" dirty="0"/>
              <a:t>I’m ready.</a:t>
            </a:r>
          </a:p>
          <a:p>
            <a:r>
              <a:rPr lang="en-GB" sz="1600" dirty="0"/>
              <a:t>Come and get me, </a:t>
            </a:r>
          </a:p>
          <a:p>
            <a:r>
              <a:rPr lang="en-GB" sz="1600" dirty="0"/>
              <a:t>If you dare!   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A47B6C0-BB34-4D1E-A1B1-A7570C27B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12" name="Picture 11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F62A83FB-E1CD-4952-9957-DE0C3EC1B41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478" y="6318387"/>
            <a:ext cx="1059128" cy="43481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863D8F-2634-4520-A492-E80E94E4DACE}"/>
              </a:ext>
            </a:extLst>
          </p:cNvPr>
          <p:cNvSpPr txBox="1"/>
          <p:nvPr/>
        </p:nvSpPr>
        <p:spPr>
          <a:xfrm>
            <a:off x="7491349" y="5922395"/>
            <a:ext cx="1880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By Mike O’Driscoll</a:t>
            </a:r>
          </a:p>
        </p:txBody>
      </p:sp>
    </p:spTree>
    <p:extLst>
      <p:ext uri="{BB962C8B-B14F-4D97-AF65-F5344CB8AC3E}">
        <p14:creationId xmlns:p14="http://schemas.microsoft.com/office/powerpoint/2010/main" val="2529892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47ED5E-1B12-46F6-8985-D59A74BBD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-92075"/>
            <a:ext cx="10515600" cy="1325563"/>
          </a:xfrm>
        </p:spPr>
        <p:txBody>
          <a:bodyPr/>
          <a:lstStyle/>
          <a:p>
            <a:r>
              <a:rPr lang="en-GB" dirty="0"/>
              <a:t>Cheese inspired poetry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A3D5D8E-669F-47E7-85C4-956D15249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89025"/>
            <a:ext cx="59944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What would it be like to be a cheese?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Things to </a:t>
            </a:r>
            <a:r>
              <a:rPr lang="en-GB" sz="2400" dirty="0" smtClean="0"/>
              <a:t>consider;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type of cheese would you be</a:t>
            </a:r>
            <a:r>
              <a:rPr lang="en-GB" sz="2400" dirty="0" smtClean="0"/>
              <a:t>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Where would you be? – in the fridge, a sandwich or maybe you are still being made</a:t>
            </a:r>
            <a:r>
              <a:rPr lang="en-GB" sz="2400" dirty="0" smtClean="0"/>
              <a:t>?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How do you feel, and why?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Use your word bank we created earlier to help you create your poem.</a:t>
            </a:r>
          </a:p>
        </p:txBody>
      </p:sp>
      <p:pic>
        <p:nvPicPr>
          <p:cNvPr id="3074" name="Picture 2" descr="Pair of grilled cheese sandwiches | Free SVG">
            <a:extLst>
              <a:ext uri="{FF2B5EF4-FFF2-40B4-BE49-F238E27FC236}">
                <a16:creationId xmlns:a16="http://schemas.microsoft.com/office/drawing/2014/main" xmlns="" id="{C16610A7-3043-4BBF-9142-6ED2AC401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574" y="1471061"/>
            <a:ext cx="4705902" cy="47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6325C6-3045-431F-8383-5C7A8624F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8" name="Picture 7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0290F38D-2841-4DEB-AAF6-EA98757F55C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478" y="6318387"/>
            <a:ext cx="1059128" cy="43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844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41655269-7168-473E-AC62-57B925C8122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76" y="1127855"/>
            <a:ext cx="3393120" cy="13930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6B6509A9-5FB7-4644-8E03-35D0523AB9C2}"/>
              </a:ext>
            </a:extLst>
          </p:cNvPr>
          <p:cNvSpPr txBox="1">
            <a:spLocks/>
          </p:cNvSpPr>
          <p:nvPr/>
        </p:nvSpPr>
        <p:spPr>
          <a:xfrm>
            <a:off x="842036" y="3097335"/>
            <a:ext cx="10515600" cy="2729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700" b="1" dirty="0"/>
              <a:t>Art Activity </a:t>
            </a:r>
            <a:r>
              <a:rPr lang="en-GB" sz="6700" b="1" dirty="0" smtClean="0"/>
              <a:t>One</a:t>
            </a:r>
          </a:p>
          <a:p>
            <a:pPr algn="ctr"/>
            <a:endParaRPr lang="en-GB" sz="6700" b="1" dirty="0"/>
          </a:p>
          <a:p>
            <a:pPr algn="ctr"/>
            <a:r>
              <a:rPr lang="en-GB" sz="6700" b="1" dirty="0"/>
              <a:t>Blind taste test</a:t>
            </a:r>
            <a:endParaRPr lang="en-GB" sz="4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33E01C-B612-4095-9FE3-1009F4A7C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79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734C84-9963-4C1A-9530-F7F2F889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25" y="0"/>
            <a:ext cx="10515600" cy="1325563"/>
          </a:xfrm>
        </p:spPr>
        <p:txBody>
          <a:bodyPr/>
          <a:lstStyle/>
          <a:p>
            <a:r>
              <a:rPr lang="en-GB" dirty="0"/>
              <a:t>Blind taste test</a:t>
            </a:r>
          </a:p>
        </p:txBody>
      </p:sp>
      <p:pic>
        <p:nvPicPr>
          <p:cNvPr id="5122" name="Picture 2" descr="5 senses | Sight, sound, taste, touch, smell. Inspired by a … | Flickr">
            <a:extLst>
              <a:ext uri="{FF2B5EF4-FFF2-40B4-BE49-F238E27FC236}">
                <a16:creationId xmlns:a16="http://schemas.microsoft.com/office/drawing/2014/main" xmlns="" id="{4BAA6B45-44DB-459A-BDE0-27CF72AF3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1" t="21391" b="18699"/>
          <a:stretch/>
        </p:blipFill>
        <p:spPr bwMode="auto">
          <a:xfrm>
            <a:off x="5326408" y="828906"/>
            <a:ext cx="5934917" cy="20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16B02A9-9E0A-4A4B-B039-D8DF21AEC535}"/>
              </a:ext>
            </a:extLst>
          </p:cNvPr>
          <p:cNvSpPr txBox="1"/>
          <p:nvPr/>
        </p:nvSpPr>
        <p:spPr>
          <a:xfrm>
            <a:off x="741716" y="3396138"/>
            <a:ext cx="10869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Using your remaining senses; </a:t>
            </a:r>
            <a:r>
              <a:rPr lang="en-GB" sz="2400" b="1" dirty="0"/>
              <a:t>taste</a:t>
            </a:r>
            <a:r>
              <a:rPr lang="en-GB" sz="2400" dirty="0"/>
              <a:t>,</a:t>
            </a:r>
            <a:r>
              <a:rPr lang="en-GB" sz="2400" b="1" dirty="0"/>
              <a:t> touch </a:t>
            </a:r>
            <a:r>
              <a:rPr lang="en-GB" sz="2400" dirty="0"/>
              <a:t>and </a:t>
            </a:r>
            <a:r>
              <a:rPr lang="en-GB" sz="2400" b="1" dirty="0" smtClean="0"/>
              <a:t>smell,</a:t>
            </a:r>
            <a:r>
              <a:rPr lang="en-GB" sz="2400" dirty="0" smtClean="0"/>
              <a:t> </a:t>
            </a:r>
            <a:r>
              <a:rPr lang="en-GB" sz="2400" dirty="0"/>
              <a:t>explore the selection of cheeses.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7C55B4F-9005-4811-BBEF-EE3D3D442A8A}"/>
              </a:ext>
            </a:extLst>
          </p:cNvPr>
          <p:cNvSpPr txBox="1"/>
          <p:nvPr/>
        </p:nvSpPr>
        <p:spPr>
          <a:xfrm>
            <a:off x="700350" y="4080091"/>
            <a:ext cx="10574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Can you identify any of them?</a:t>
            </a:r>
          </a:p>
          <a:p>
            <a:r>
              <a:rPr lang="en-GB" sz="2400" dirty="0"/>
              <a:t>Which one smells the strongest?</a:t>
            </a:r>
          </a:p>
          <a:p>
            <a:r>
              <a:rPr lang="en-GB" sz="2400" dirty="0"/>
              <a:t>Which is your favourite and why?</a:t>
            </a:r>
          </a:p>
          <a:p>
            <a:endParaRPr lang="en-GB" sz="2400" dirty="0"/>
          </a:p>
          <a:p>
            <a:r>
              <a:rPr lang="en-GB" sz="2400" dirty="0"/>
              <a:t>Try describing one of the cheeses to someone near you and see if they can guess which one you are describing.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0DAFC7FB-6078-43C4-8F10-18906F527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25" y="1309714"/>
            <a:ext cx="10515600" cy="255106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you will need:</a:t>
            </a:r>
          </a:p>
          <a:p>
            <a:pPr marL="0" indent="0">
              <a:buNone/>
            </a:pPr>
            <a:r>
              <a:rPr lang="en-GB" sz="2400" dirty="0"/>
              <a:t>Blind fold</a:t>
            </a:r>
          </a:p>
          <a:p>
            <a:pPr marL="0" indent="0">
              <a:buNone/>
            </a:pPr>
            <a:r>
              <a:rPr lang="en-GB" sz="2400" dirty="0"/>
              <a:t>Selection of cheeses</a:t>
            </a:r>
          </a:p>
          <a:p>
            <a:pPr marL="0" indent="0">
              <a:buNone/>
            </a:pPr>
            <a:r>
              <a:rPr lang="en-GB" sz="2400" dirty="0"/>
              <a:t>Fork or cocktail stick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E3ED474-DD85-40E1-9B93-FA69CC2C5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39" name="Picture 38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9EC982E4-5B56-42F1-A14C-299C956E214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478" y="6318387"/>
            <a:ext cx="1059128" cy="43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24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2A9435-8E9C-43E5-9F62-D88ED243F0FE}"/>
              </a:ext>
            </a:extLst>
          </p:cNvPr>
          <p:cNvPicPr/>
          <p:nvPr/>
        </p:nvPicPr>
        <p:blipFill>
          <a:blip r:embed="rId2" cstate="email">
            <a:lum bright="24000"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459" y="164237"/>
            <a:ext cx="10293082" cy="652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966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41655269-7168-473E-AC62-57B925C8122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76" y="1127855"/>
            <a:ext cx="3393120" cy="13930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6B6509A9-5FB7-4644-8E03-35D0523AB9C2}"/>
              </a:ext>
            </a:extLst>
          </p:cNvPr>
          <p:cNvSpPr txBox="1">
            <a:spLocks/>
          </p:cNvSpPr>
          <p:nvPr/>
        </p:nvSpPr>
        <p:spPr>
          <a:xfrm>
            <a:off x="842036" y="3097335"/>
            <a:ext cx="10515600" cy="2729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700" b="1" dirty="0"/>
              <a:t>Art Activity </a:t>
            </a:r>
            <a:r>
              <a:rPr lang="en-GB" sz="6700" b="1" dirty="0" smtClean="0"/>
              <a:t>Two</a:t>
            </a:r>
          </a:p>
          <a:p>
            <a:pPr algn="ctr"/>
            <a:endParaRPr lang="en-GB" sz="6700" b="1" dirty="0"/>
          </a:p>
          <a:p>
            <a:pPr algn="ctr"/>
            <a:r>
              <a:rPr lang="en-GB" sz="6700" b="1" dirty="0"/>
              <a:t>Microscopic structures</a:t>
            </a:r>
            <a:endParaRPr lang="en-GB" sz="4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33E01C-B612-4095-9FE3-1009F4A7C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20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36A22A-EE62-46D2-B347-A8EAE79B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0"/>
            <a:ext cx="10515600" cy="1325563"/>
          </a:xfrm>
        </p:spPr>
        <p:txBody>
          <a:bodyPr/>
          <a:lstStyle/>
          <a:p>
            <a:r>
              <a:rPr lang="en-GB" dirty="0"/>
              <a:t>Microscopic structures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7A11E4-E53C-43C7-B098-C61455A2947C}"/>
              </a:ext>
            </a:extLst>
          </p:cNvPr>
          <p:cNvPicPr/>
          <p:nvPr/>
        </p:nvPicPr>
        <p:blipFill>
          <a:blip r:embed="rId2" cstate="email">
            <a:lum bright="24000"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3336038"/>
            <a:ext cx="4218496" cy="288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Whole milk coagulated for cheese production. Fat globules (yellow ...">
            <a:extLst>
              <a:ext uri="{FF2B5EF4-FFF2-40B4-BE49-F238E27FC236}">
                <a16:creationId xmlns:a16="http://schemas.microsoft.com/office/drawing/2014/main" xmlns="" id="{6A061B85-7FE8-49A2-86A4-B6A98801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513005"/>
            <a:ext cx="4419600" cy="343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Training\Internship (PIPS)\SAW trust\Lunchbox Science 2015\Lesson plans\Cheese\ALTO-image-chedder-cheese_3.jpg">
            <a:extLst>
              <a:ext uri="{FF2B5EF4-FFF2-40B4-BE49-F238E27FC236}">
                <a16:creationId xmlns:a16="http://schemas.microsoft.com/office/drawing/2014/main" xmlns="" id="{80D4A83E-0F8A-4807-941D-E1D501EC9F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942771"/>
            <a:ext cx="4133850" cy="2717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E0E1E7-4570-4EF1-9E7E-EA869EF7F5B5}"/>
              </a:ext>
            </a:extLst>
          </p:cNvPr>
          <p:cNvSpPr txBox="1"/>
          <p:nvPr/>
        </p:nvSpPr>
        <p:spPr>
          <a:xfrm>
            <a:off x="5741016" y="4796651"/>
            <a:ext cx="542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shapes and structures can you see?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6BCDCB3-D0AB-45F8-8561-A66A409D5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126655"/>
            <a:ext cx="10515600" cy="255106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you will need:</a:t>
            </a:r>
          </a:p>
          <a:p>
            <a:pPr marL="0" indent="0">
              <a:buNone/>
            </a:pPr>
            <a:r>
              <a:rPr lang="en-GB" sz="2400" dirty="0"/>
              <a:t>Pen/pencil</a:t>
            </a:r>
          </a:p>
          <a:p>
            <a:pPr marL="0" indent="0">
              <a:buNone/>
            </a:pPr>
            <a:r>
              <a:rPr lang="en-GB" sz="2400" dirty="0"/>
              <a:t>Paper lined  or plain</a:t>
            </a:r>
          </a:p>
          <a:p>
            <a:pPr marL="0" indent="0">
              <a:buNone/>
            </a:pPr>
            <a:r>
              <a:rPr lang="en-GB" sz="2400" dirty="0"/>
              <a:t>Science images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64A73B-6191-4108-AFB4-8D1C28F92EEF}"/>
              </a:ext>
            </a:extLst>
          </p:cNvPr>
          <p:cNvSpPr txBox="1"/>
          <p:nvPr/>
        </p:nvSpPr>
        <p:spPr>
          <a:xfrm>
            <a:off x="5210267" y="5271016"/>
            <a:ext cx="6533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Sketch a sculpture inspired by the structures you can see in the science images.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E185701-FA68-438A-B4A5-32AAE29DE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12" name="Picture 11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96AF84C9-1940-43C2-B622-6EA7F254C62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478" y="6318387"/>
            <a:ext cx="1059128" cy="43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979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41655269-7168-473E-AC62-57B925C8122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76" y="1127855"/>
            <a:ext cx="3393120" cy="13930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6B6509A9-5FB7-4644-8E03-35D0523AB9C2}"/>
              </a:ext>
            </a:extLst>
          </p:cNvPr>
          <p:cNvSpPr txBox="1">
            <a:spLocks/>
          </p:cNvSpPr>
          <p:nvPr/>
        </p:nvSpPr>
        <p:spPr>
          <a:xfrm>
            <a:off x="842036" y="3097335"/>
            <a:ext cx="10515600" cy="2729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700" b="1" dirty="0"/>
              <a:t>Art Activity </a:t>
            </a:r>
            <a:r>
              <a:rPr lang="en-GB" sz="6700" b="1" dirty="0" smtClean="0"/>
              <a:t>Three</a:t>
            </a:r>
          </a:p>
          <a:p>
            <a:pPr algn="ctr"/>
            <a:endParaRPr lang="en-GB" sz="6700" b="1" dirty="0"/>
          </a:p>
          <a:p>
            <a:pPr algn="ctr"/>
            <a:r>
              <a:rPr lang="en-GB" sz="6700" b="1" dirty="0"/>
              <a:t>Clay sculptures</a:t>
            </a:r>
            <a:endParaRPr lang="en-GB" sz="4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33E01C-B612-4095-9FE3-1009F4A7C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48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6B53E6-CD63-4C87-9946-82882741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GB" dirty="0"/>
              <a:t>Clay Sculptures</a:t>
            </a:r>
          </a:p>
        </p:txBody>
      </p:sp>
      <p:pic>
        <p:nvPicPr>
          <p:cNvPr id="4" name="Picture 3" descr="D:\users\schaferm\Pictures\Canon\Norwich\SAW trust project\Lunchbox Science\Cheese - Kinsale Junior School - 03-06-2015\IMG_9151.JPG">
            <a:extLst>
              <a:ext uri="{FF2B5EF4-FFF2-40B4-BE49-F238E27FC236}">
                <a16:creationId xmlns:a16="http://schemas.microsoft.com/office/drawing/2014/main" xmlns="" id="{2AF5707B-CE95-42E4-93BF-05EB46C8C7B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6" b="16459"/>
          <a:stretch/>
        </p:blipFill>
        <p:spPr bwMode="auto">
          <a:xfrm>
            <a:off x="6337300" y="329864"/>
            <a:ext cx="5406625" cy="3175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F073322-1D4D-48C0-AF50-7901776AB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025" y="1271614"/>
            <a:ext cx="10515600" cy="255106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you will need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2400" dirty="0"/>
              <a:t>Clay</a:t>
            </a:r>
          </a:p>
          <a:p>
            <a:pPr marL="0" indent="0">
              <a:buNone/>
            </a:pPr>
            <a:r>
              <a:rPr lang="en-GB" sz="2400" dirty="0"/>
              <a:t>Sculpting tools</a:t>
            </a:r>
          </a:p>
          <a:p>
            <a:pPr marL="0" indent="0">
              <a:buNone/>
            </a:pPr>
            <a:r>
              <a:rPr lang="en-GB" sz="2400" dirty="0"/>
              <a:t>Your sculpture sketch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ED44C9-53EC-4187-AD61-9E3DDB6FC3D2}"/>
              </a:ext>
            </a:extLst>
          </p:cNvPr>
          <p:cNvSpPr txBox="1"/>
          <p:nvPr/>
        </p:nvSpPr>
        <p:spPr>
          <a:xfrm>
            <a:off x="555224" y="3894071"/>
            <a:ext cx="10620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Using your cheese structure inspired sketch, create your own clay sculpture.</a:t>
            </a:r>
          </a:p>
          <a:p>
            <a:endParaRPr lang="en-GB" sz="2400" dirty="0"/>
          </a:p>
          <a:p>
            <a:r>
              <a:rPr lang="en-GB" sz="2400" dirty="0"/>
              <a:t>Think about the shape and size of your sculpture.</a:t>
            </a:r>
          </a:p>
          <a:p>
            <a:endParaRPr lang="en-GB" sz="2400" dirty="0"/>
          </a:p>
          <a:p>
            <a:r>
              <a:rPr lang="en-GB" sz="2400" dirty="0"/>
              <a:t>What different textures can you create with the sculpting tools?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A5F4115-DFD3-49BA-A52B-E2D880088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9" name="Picture 8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7D9E70E2-8CDA-4664-82B1-9699BE4E124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478" y="6318387"/>
            <a:ext cx="1059128" cy="43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1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ole milk coagulated for cheese production. Fat globules (yellow ...">
            <a:extLst>
              <a:ext uri="{FF2B5EF4-FFF2-40B4-BE49-F238E27FC236}">
                <a16:creationId xmlns:a16="http://schemas.microsoft.com/office/drawing/2014/main" xmlns="" id="{214AFE06-E627-4D99-829E-BAA0EDD53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38125"/>
            <a:ext cx="809625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79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3EA65C-132D-4F67-8B51-33138554E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7" y="85725"/>
            <a:ext cx="10100846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39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1256F2-E55B-48F8-9060-152FD9DC5E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57575" y="-9525"/>
            <a:ext cx="527685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66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Training\Internship (PIPS)\SAW trust\Lunchbox Science 2015\Lesson plans\Cheese\ALTO-image-chedder-cheese_3.jpg">
            <a:extLst>
              <a:ext uri="{FF2B5EF4-FFF2-40B4-BE49-F238E27FC236}">
                <a16:creationId xmlns:a16="http://schemas.microsoft.com/office/drawing/2014/main" xmlns="" id="{BA5AF8B5-3C51-4909-A61B-056C3CAEDF7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95" y="104775"/>
            <a:ext cx="10115010" cy="664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7401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0EFF7-9EFD-4BB6-AA3E-638495A0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cheese?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51B190-563F-47A5-B137-08267B305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875"/>
            <a:ext cx="5476875" cy="29416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Cheese is a dairy product that is made from milk.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Cows eat grass and produce milk for their calves because their young stomachs aren’t able to digest grass.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Other milks such as goat and buffalo milk are also used to make different types of cheese.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654A03-C4EB-4C2E-B4B9-1F9AE57C6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03" y="2047875"/>
            <a:ext cx="5280644" cy="34956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A3156A-3B4E-4116-98DE-E90DEF68F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6" name="Picture 5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0F15118D-8360-43F0-9343-3F69D976896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342" y="6309179"/>
            <a:ext cx="1103988" cy="453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62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7B0A64-DE0A-4756-820D-0A1E71F9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48" y="0"/>
            <a:ext cx="10515600" cy="1325563"/>
          </a:xfrm>
        </p:spPr>
        <p:txBody>
          <a:bodyPr/>
          <a:lstStyle/>
          <a:p>
            <a:r>
              <a:rPr lang="en-GB" dirty="0"/>
              <a:t>Types of cheese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27B5C0-447F-487B-9824-B2F6BBC15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1863"/>
            <a:ext cx="10515600" cy="71338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types of cheese can you think of?</a:t>
            </a:r>
          </a:p>
        </p:txBody>
      </p:sp>
      <p:pic>
        <p:nvPicPr>
          <p:cNvPr id="4" name="Picture 3" descr="D:\Training\Internship (PIPS)\SAW trust\Graphics\Logo images\Logo final\Lunchbox-logo final text 15-04-2015.png">
            <a:extLst>
              <a:ext uri="{FF2B5EF4-FFF2-40B4-BE49-F238E27FC236}">
                <a16:creationId xmlns:a16="http://schemas.microsoft.com/office/drawing/2014/main" xmlns="" id="{3BC35D84-2D05-4FA3-8265-05E6B110DC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342" y="6309179"/>
            <a:ext cx="1103988" cy="45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794FB5-0A2A-4D06-996D-1FF1A8041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6213590"/>
            <a:ext cx="952500" cy="644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2A4B40-6A83-4C37-A3CE-8F47ECD11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2539014"/>
            <a:ext cx="4810126" cy="3206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8B2B80-F309-42F2-9268-F442AFAE4B05}"/>
              </a:ext>
            </a:extLst>
          </p:cNvPr>
          <p:cNvSpPr txBox="1"/>
          <p:nvPr/>
        </p:nvSpPr>
        <p:spPr>
          <a:xfrm>
            <a:off x="9239064" y="2489285"/>
            <a:ext cx="1259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Cheddar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BC3C69-3C12-4A5A-87B8-4431CE79CBCE}"/>
              </a:ext>
            </a:extLst>
          </p:cNvPr>
          <p:cNvSpPr txBox="1"/>
          <p:nvPr/>
        </p:nvSpPr>
        <p:spPr>
          <a:xfrm>
            <a:off x="9728942" y="3364694"/>
            <a:ext cx="697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Brie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35A1A8-144C-414E-98B2-290373F93130}"/>
              </a:ext>
            </a:extLst>
          </p:cNvPr>
          <p:cNvSpPr txBox="1"/>
          <p:nvPr/>
        </p:nvSpPr>
        <p:spPr>
          <a:xfrm>
            <a:off x="9301039" y="4331995"/>
            <a:ext cx="1023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Stilton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41646E7-7B0B-48EB-8B13-1510AAA968E6}"/>
              </a:ext>
            </a:extLst>
          </p:cNvPr>
          <p:cNvSpPr txBox="1"/>
          <p:nvPr/>
        </p:nvSpPr>
        <p:spPr>
          <a:xfrm>
            <a:off x="9107538" y="5377061"/>
            <a:ext cx="1885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Red Leicester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5FC4B14-0023-41EF-9643-A7A91B97E60B}"/>
              </a:ext>
            </a:extLst>
          </p:cNvPr>
          <p:cNvSpPr txBox="1"/>
          <p:nvPr/>
        </p:nvSpPr>
        <p:spPr>
          <a:xfrm>
            <a:off x="1384128" y="2539014"/>
            <a:ext cx="1830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Wensleydale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9EDCEEE-D835-451D-B326-03030FB10E64}"/>
              </a:ext>
            </a:extLst>
          </p:cNvPr>
          <p:cNvSpPr txBox="1"/>
          <p:nvPr/>
        </p:nvSpPr>
        <p:spPr>
          <a:xfrm>
            <a:off x="1446574" y="3549824"/>
            <a:ext cx="1028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Gouda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6B84613-1009-4B8F-9662-C4A256CBF029}"/>
              </a:ext>
            </a:extLst>
          </p:cNvPr>
          <p:cNvSpPr txBox="1"/>
          <p:nvPr/>
        </p:nvSpPr>
        <p:spPr>
          <a:xfrm>
            <a:off x="1732005" y="4450457"/>
            <a:ext cx="1948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/>
              <a:t>Cheesestrings</a:t>
            </a:r>
            <a:endParaRPr lang="en-GB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236795-89F6-43AD-A0FF-4A10C6F1FA4E}"/>
              </a:ext>
            </a:extLst>
          </p:cNvPr>
          <p:cNvSpPr txBox="1"/>
          <p:nvPr/>
        </p:nvSpPr>
        <p:spPr>
          <a:xfrm>
            <a:off x="1732005" y="5404044"/>
            <a:ext cx="1965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Cream cheese</a:t>
            </a:r>
          </a:p>
        </p:txBody>
      </p:sp>
    </p:spTree>
    <p:extLst>
      <p:ext uri="{BB962C8B-B14F-4D97-AF65-F5344CB8AC3E}">
        <p14:creationId xmlns:p14="http://schemas.microsoft.com/office/powerpoint/2010/main" val="1751592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17655</TotalTime>
  <Words>1559</Words>
  <Application>Microsoft Macintosh PowerPoint</Application>
  <PresentationFormat>Custom</PresentationFormat>
  <Paragraphs>211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cheese?</vt:lpstr>
      <vt:lpstr>Types of cheese</vt:lpstr>
      <vt:lpstr>What are the blue bits?!</vt:lpstr>
      <vt:lpstr>PowerPoint Presentation</vt:lpstr>
      <vt:lpstr>PowerPoint Presentation</vt:lpstr>
      <vt:lpstr> Activity one  Making Mozzarella  </vt:lpstr>
      <vt:lpstr>Important: Scientists do not eat their experiments! </vt:lpstr>
      <vt:lpstr>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fat percentage of your cheese?</vt:lpstr>
      <vt:lpstr>PowerPoint Presentation</vt:lpstr>
      <vt:lpstr>Poetry</vt:lpstr>
      <vt:lpstr>The big cheese: Blue Stilton</vt:lpstr>
      <vt:lpstr>Cheese inspired poetry</vt:lpstr>
      <vt:lpstr>PowerPoint Presentation</vt:lpstr>
      <vt:lpstr>Blind taste test</vt:lpstr>
      <vt:lpstr>PowerPoint Presentation</vt:lpstr>
      <vt:lpstr>Microscopic structures</vt:lpstr>
      <vt:lpstr>PowerPoint Presentation</vt:lpstr>
      <vt:lpstr>Clay Sculptures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Stebbings (JIC)</dc:creator>
  <cp:lastModifiedBy>Jenni Rant</cp:lastModifiedBy>
  <cp:revision>96</cp:revision>
  <dcterms:created xsi:type="dcterms:W3CDTF">2020-06-17T14:43:39Z</dcterms:created>
  <dcterms:modified xsi:type="dcterms:W3CDTF">2020-07-21T14:04:28Z</dcterms:modified>
</cp:coreProperties>
</file>