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72" r:id="rId3"/>
    <p:sldId id="273" r:id="rId4"/>
    <p:sldId id="274" r:id="rId5"/>
    <p:sldId id="275" r:id="rId6"/>
    <p:sldId id="277" r:id="rId7"/>
    <p:sldId id="276" r:id="rId8"/>
    <p:sldId id="278" r:id="rId9"/>
    <p:sldId id="279" r:id="rId10"/>
    <p:sldId id="281" r:id="rId11"/>
    <p:sldId id="257" r:id="rId12"/>
    <p:sldId id="258" r:id="rId13"/>
    <p:sldId id="259" r:id="rId14"/>
    <p:sldId id="260" r:id="rId15"/>
    <p:sldId id="261" r:id="rId16"/>
    <p:sldId id="262" r:id="rId17"/>
    <p:sldId id="263" r:id="rId18"/>
    <p:sldId id="264" r:id="rId19"/>
    <p:sldId id="265" r:id="rId20"/>
    <p:sldId id="266" r:id="rId21"/>
    <p:sldId id="267" r:id="rId22"/>
    <p:sldId id="283" r:id="rId23"/>
    <p:sldId id="268" r:id="rId24"/>
    <p:sldId id="269" r:id="rId25"/>
    <p:sldId id="270" r:id="rId26"/>
    <p:sldId id="271" r:id="rId27"/>
    <p:sldId id="282" r:id="rId28"/>
    <p:sldId id="284" r:id="rId29"/>
    <p:sldId id="285" r:id="rId30"/>
    <p:sldId id="288" r:id="rId31"/>
    <p:sldId id="286" r:id="rId32"/>
    <p:sldId id="28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7" d="100"/>
          <a:sy n="97" d="100"/>
        </p:scale>
        <p:origin x="-832" y="-11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74" d="100"/>
          <a:sy n="74" d="100"/>
        </p:scale>
        <p:origin x="-380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CDFDDA-7335-9943-80A9-3742AF32C1B8}" type="datetimeFigureOut">
              <a:rPr lang="en-US" smtClean="0"/>
              <a:t>20/07/20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8F79EE-83CB-2F4E-8592-B32D4525EFBE}" type="slidenum">
              <a:rPr lang="en-US" smtClean="0"/>
              <a:t>‹#›</a:t>
            </a:fld>
            <a:endParaRPr lang="en-US"/>
          </a:p>
        </p:txBody>
      </p:sp>
    </p:spTree>
    <p:extLst>
      <p:ext uri="{BB962C8B-B14F-4D97-AF65-F5344CB8AC3E}">
        <p14:creationId xmlns:p14="http://schemas.microsoft.com/office/powerpoint/2010/main" val="14069036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8F79EE-83CB-2F4E-8592-B32D4525EFBE}" type="slidenum">
              <a:rPr lang="en-US" smtClean="0"/>
              <a:t>18</a:t>
            </a:fld>
            <a:endParaRPr lang="en-US"/>
          </a:p>
        </p:txBody>
      </p:sp>
    </p:spTree>
    <p:extLst>
      <p:ext uri="{BB962C8B-B14F-4D97-AF65-F5344CB8AC3E}">
        <p14:creationId xmlns:p14="http://schemas.microsoft.com/office/powerpoint/2010/main" val="1290245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81CA06-EBC6-4312-8ABD-B667D3263F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D7EE3A96-824F-4EA3-A03D-F3F6FEE310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992B126B-4F00-428B-8D86-9DA557B95F88}"/>
              </a:ext>
            </a:extLst>
          </p:cNvPr>
          <p:cNvSpPr>
            <a:spLocks noGrp="1"/>
          </p:cNvSpPr>
          <p:nvPr>
            <p:ph type="dt" sz="half" idx="10"/>
          </p:nvPr>
        </p:nvSpPr>
        <p:spPr/>
        <p:txBody>
          <a:bodyPr/>
          <a:lstStyle/>
          <a:p>
            <a:fld id="{9A28BBC6-B0D5-4C90-8B14-0CA121CE3DFE}" type="datetimeFigureOut">
              <a:rPr lang="en-GB" smtClean="0"/>
              <a:t>20/07/20</a:t>
            </a:fld>
            <a:endParaRPr lang="en-GB"/>
          </a:p>
        </p:txBody>
      </p:sp>
      <p:sp>
        <p:nvSpPr>
          <p:cNvPr id="5" name="Footer Placeholder 4">
            <a:extLst>
              <a:ext uri="{FF2B5EF4-FFF2-40B4-BE49-F238E27FC236}">
                <a16:creationId xmlns="" xmlns:a16="http://schemas.microsoft.com/office/drawing/2014/main" id="{98F4874F-4F6B-4C0E-AC5F-654FF8990F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8E0197AA-B2B9-462F-A76C-7B2B54D575FA}"/>
              </a:ext>
            </a:extLst>
          </p:cNvPr>
          <p:cNvSpPr>
            <a:spLocks noGrp="1"/>
          </p:cNvSpPr>
          <p:nvPr>
            <p:ph type="sldNum" sz="quarter" idx="12"/>
          </p:nvPr>
        </p:nvSpPr>
        <p:spPr/>
        <p:txBody>
          <a:bodyPr/>
          <a:lstStyle/>
          <a:p>
            <a:fld id="{B73E30B9-8422-4CF6-A5F0-B3B0CDDBFB4E}" type="slidenum">
              <a:rPr lang="en-GB" smtClean="0"/>
              <a:t>‹#›</a:t>
            </a:fld>
            <a:endParaRPr lang="en-GB"/>
          </a:p>
        </p:txBody>
      </p:sp>
    </p:spTree>
    <p:extLst>
      <p:ext uri="{BB962C8B-B14F-4D97-AF65-F5344CB8AC3E}">
        <p14:creationId xmlns:p14="http://schemas.microsoft.com/office/powerpoint/2010/main" val="3859692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DCFD81-1ADD-4219-AD97-2A749FBF9AE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9D8545F0-E541-483B-BDDA-4552FE55642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4A00C0BC-AB3B-43DA-986F-C1A653336346}"/>
              </a:ext>
            </a:extLst>
          </p:cNvPr>
          <p:cNvSpPr>
            <a:spLocks noGrp="1"/>
          </p:cNvSpPr>
          <p:nvPr>
            <p:ph type="dt" sz="half" idx="10"/>
          </p:nvPr>
        </p:nvSpPr>
        <p:spPr/>
        <p:txBody>
          <a:bodyPr/>
          <a:lstStyle/>
          <a:p>
            <a:fld id="{9A28BBC6-B0D5-4C90-8B14-0CA121CE3DFE}" type="datetimeFigureOut">
              <a:rPr lang="en-GB" smtClean="0"/>
              <a:t>20/07/20</a:t>
            </a:fld>
            <a:endParaRPr lang="en-GB"/>
          </a:p>
        </p:txBody>
      </p:sp>
      <p:sp>
        <p:nvSpPr>
          <p:cNvPr id="5" name="Footer Placeholder 4">
            <a:extLst>
              <a:ext uri="{FF2B5EF4-FFF2-40B4-BE49-F238E27FC236}">
                <a16:creationId xmlns="" xmlns:a16="http://schemas.microsoft.com/office/drawing/2014/main" id="{4303EB7D-81EF-46F0-9405-573BF31606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74AFA85D-D8F0-4A6A-AFAD-60B6D374FA37}"/>
              </a:ext>
            </a:extLst>
          </p:cNvPr>
          <p:cNvSpPr>
            <a:spLocks noGrp="1"/>
          </p:cNvSpPr>
          <p:nvPr>
            <p:ph type="sldNum" sz="quarter" idx="12"/>
          </p:nvPr>
        </p:nvSpPr>
        <p:spPr/>
        <p:txBody>
          <a:bodyPr/>
          <a:lstStyle/>
          <a:p>
            <a:fld id="{B73E30B9-8422-4CF6-A5F0-B3B0CDDBFB4E}" type="slidenum">
              <a:rPr lang="en-GB" smtClean="0"/>
              <a:t>‹#›</a:t>
            </a:fld>
            <a:endParaRPr lang="en-GB"/>
          </a:p>
        </p:txBody>
      </p:sp>
    </p:spTree>
    <p:extLst>
      <p:ext uri="{BB962C8B-B14F-4D97-AF65-F5344CB8AC3E}">
        <p14:creationId xmlns:p14="http://schemas.microsoft.com/office/powerpoint/2010/main" val="1139390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FAB850E-F3CD-4B6D-B17A-39F69291202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BC3A610A-B594-484F-A809-9987415CE17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88DD105F-5FB4-4672-8CF4-4EB66CC9FA8E}"/>
              </a:ext>
            </a:extLst>
          </p:cNvPr>
          <p:cNvSpPr>
            <a:spLocks noGrp="1"/>
          </p:cNvSpPr>
          <p:nvPr>
            <p:ph type="dt" sz="half" idx="10"/>
          </p:nvPr>
        </p:nvSpPr>
        <p:spPr/>
        <p:txBody>
          <a:bodyPr/>
          <a:lstStyle/>
          <a:p>
            <a:fld id="{9A28BBC6-B0D5-4C90-8B14-0CA121CE3DFE}" type="datetimeFigureOut">
              <a:rPr lang="en-GB" smtClean="0"/>
              <a:t>20/07/20</a:t>
            </a:fld>
            <a:endParaRPr lang="en-GB"/>
          </a:p>
        </p:txBody>
      </p:sp>
      <p:sp>
        <p:nvSpPr>
          <p:cNvPr id="5" name="Footer Placeholder 4">
            <a:extLst>
              <a:ext uri="{FF2B5EF4-FFF2-40B4-BE49-F238E27FC236}">
                <a16:creationId xmlns="" xmlns:a16="http://schemas.microsoft.com/office/drawing/2014/main" id="{090C805E-8533-4386-92B9-13D2F7E439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3ACBD0C9-B150-423F-A305-D1BE0497A8A0}"/>
              </a:ext>
            </a:extLst>
          </p:cNvPr>
          <p:cNvSpPr>
            <a:spLocks noGrp="1"/>
          </p:cNvSpPr>
          <p:nvPr>
            <p:ph type="sldNum" sz="quarter" idx="12"/>
          </p:nvPr>
        </p:nvSpPr>
        <p:spPr/>
        <p:txBody>
          <a:bodyPr/>
          <a:lstStyle/>
          <a:p>
            <a:fld id="{B73E30B9-8422-4CF6-A5F0-B3B0CDDBFB4E}" type="slidenum">
              <a:rPr lang="en-GB" smtClean="0"/>
              <a:t>‹#›</a:t>
            </a:fld>
            <a:endParaRPr lang="en-GB"/>
          </a:p>
        </p:txBody>
      </p:sp>
    </p:spTree>
    <p:extLst>
      <p:ext uri="{BB962C8B-B14F-4D97-AF65-F5344CB8AC3E}">
        <p14:creationId xmlns:p14="http://schemas.microsoft.com/office/powerpoint/2010/main" val="1178679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8AEA0A-31A1-4734-A2DA-6DF5589B20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95EDA423-8102-41E8-A244-A070F6A5991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22F4EE6-0921-4577-B30E-924C837BBE8B}"/>
              </a:ext>
            </a:extLst>
          </p:cNvPr>
          <p:cNvSpPr>
            <a:spLocks noGrp="1"/>
          </p:cNvSpPr>
          <p:nvPr>
            <p:ph type="dt" sz="half" idx="10"/>
          </p:nvPr>
        </p:nvSpPr>
        <p:spPr/>
        <p:txBody>
          <a:bodyPr/>
          <a:lstStyle/>
          <a:p>
            <a:fld id="{9A28BBC6-B0D5-4C90-8B14-0CA121CE3DFE}" type="datetimeFigureOut">
              <a:rPr lang="en-GB" smtClean="0"/>
              <a:t>20/07/20</a:t>
            </a:fld>
            <a:endParaRPr lang="en-GB"/>
          </a:p>
        </p:txBody>
      </p:sp>
      <p:sp>
        <p:nvSpPr>
          <p:cNvPr id="5" name="Footer Placeholder 4">
            <a:extLst>
              <a:ext uri="{FF2B5EF4-FFF2-40B4-BE49-F238E27FC236}">
                <a16:creationId xmlns="" xmlns:a16="http://schemas.microsoft.com/office/drawing/2014/main" id="{2C5860FF-5FFD-4B68-8D4D-707FBF0C1D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B41EA40F-FCCF-420A-810B-FFDC0D95E150}"/>
              </a:ext>
            </a:extLst>
          </p:cNvPr>
          <p:cNvSpPr>
            <a:spLocks noGrp="1"/>
          </p:cNvSpPr>
          <p:nvPr>
            <p:ph type="sldNum" sz="quarter" idx="12"/>
          </p:nvPr>
        </p:nvSpPr>
        <p:spPr/>
        <p:txBody>
          <a:bodyPr/>
          <a:lstStyle/>
          <a:p>
            <a:fld id="{B73E30B9-8422-4CF6-A5F0-B3B0CDDBFB4E}" type="slidenum">
              <a:rPr lang="en-GB" smtClean="0"/>
              <a:t>‹#›</a:t>
            </a:fld>
            <a:endParaRPr lang="en-GB"/>
          </a:p>
        </p:txBody>
      </p:sp>
    </p:spTree>
    <p:extLst>
      <p:ext uri="{BB962C8B-B14F-4D97-AF65-F5344CB8AC3E}">
        <p14:creationId xmlns:p14="http://schemas.microsoft.com/office/powerpoint/2010/main" val="2254565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092326-B381-4114-B674-6297FFD43E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88D2D7D3-211C-410E-AD7A-C4099ADC1A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9A217482-CA6C-4BB5-8690-EB0C484CC85E}"/>
              </a:ext>
            </a:extLst>
          </p:cNvPr>
          <p:cNvSpPr>
            <a:spLocks noGrp="1"/>
          </p:cNvSpPr>
          <p:nvPr>
            <p:ph type="dt" sz="half" idx="10"/>
          </p:nvPr>
        </p:nvSpPr>
        <p:spPr/>
        <p:txBody>
          <a:bodyPr/>
          <a:lstStyle/>
          <a:p>
            <a:fld id="{9A28BBC6-B0D5-4C90-8B14-0CA121CE3DFE}" type="datetimeFigureOut">
              <a:rPr lang="en-GB" smtClean="0"/>
              <a:t>20/07/20</a:t>
            </a:fld>
            <a:endParaRPr lang="en-GB"/>
          </a:p>
        </p:txBody>
      </p:sp>
      <p:sp>
        <p:nvSpPr>
          <p:cNvPr id="5" name="Footer Placeholder 4">
            <a:extLst>
              <a:ext uri="{FF2B5EF4-FFF2-40B4-BE49-F238E27FC236}">
                <a16:creationId xmlns="" xmlns:a16="http://schemas.microsoft.com/office/drawing/2014/main" id="{4F19F5C8-9454-4EB6-B860-CB217C0823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9B4EC78B-0F06-4325-B35F-72E585D38DB4}"/>
              </a:ext>
            </a:extLst>
          </p:cNvPr>
          <p:cNvSpPr>
            <a:spLocks noGrp="1"/>
          </p:cNvSpPr>
          <p:nvPr>
            <p:ph type="sldNum" sz="quarter" idx="12"/>
          </p:nvPr>
        </p:nvSpPr>
        <p:spPr/>
        <p:txBody>
          <a:bodyPr/>
          <a:lstStyle/>
          <a:p>
            <a:fld id="{B73E30B9-8422-4CF6-A5F0-B3B0CDDBFB4E}" type="slidenum">
              <a:rPr lang="en-GB" smtClean="0"/>
              <a:t>‹#›</a:t>
            </a:fld>
            <a:endParaRPr lang="en-GB"/>
          </a:p>
        </p:txBody>
      </p:sp>
    </p:spTree>
    <p:extLst>
      <p:ext uri="{BB962C8B-B14F-4D97-AF65-F5344CB8AC3E}">
        <p14:creationId xmlns:p14="http://schemas.microsoft.com/office/powerpoint/2010/main" val="4289097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6F1D15-175D-4D97-A93F-08E968C9EC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72A45EDD-A9CF-4FD0-8D28-91632AEED64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6EC609EB-AB89-446D-A98F-FCA9355F716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DFD181B1-5AA5-40BC-B81C-06D41A89C452}"/>
              </a:ext>
            </a:extLst>
          </p:cNvPr>
          <p:cNvSpPr>
            <a:spLocks noGrp="1"/>
          </p:cNvSpPr>
          <p:nvPr>
            <p:ph type="dt" sz="half" idx="10"/>
          </p:nvPr>
        </p:nvSpPr>
        <p:spPr/>
        <p:txBody>
          <a:bodyPr/>
          <a:lstStyle/>
          <a:p>
            <a:fld id="{9A28BBC6-B0D5-4C90-8B14-0CA121CE3DFE}" type="datetimeFigureOut">
              <a:rPr lang="en-GB" smtClean="0"/>
              <a:t>20/07/20</a:t>
            </a:fld>
            <a:endParaRPr lang="en-GB"/>
          </a:p>
        </p:txBody>
      </p:sp>
      <p:sp>
        <p:nvSpPr>
          <p:cNvPr id="6" name="Footer Placeholder 5">
            <a:extLst>
              <a:ext uri="{FF2B5EF4-FFF2-40B4-BE49-F238E27FC236}">
                <a16:creationId xmlns="" xmlns:a16="http://schemas.microsoft.com/office/drawing/2014/main" id="{80E90EDA-DB03-4980-90E6-12479738DE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C6084976-6ABE-4119-8A5B-D1BB804B0F6E}"/>
              </a:ext>
            </a:extLst>
          </p:cNvPr>
          <p:cNvSpPr>
            <a:spLocks noGrp="1"/>
          </p:cNvSpPr>
          <p:nvPr>
            <p:ph type="sldNum" sz="quarter" idx="12"/>
          </p:nvPr>
        </p:nvSpPr>
        <p:spPr/>
        <p:txBody>
          <a:bodyPr/>
          <a:lstStyle/>
          <a:p>
            <a:fld id="{B73E30B9-8422-4CF6-A5F0-B3B0CDDBFB4E}" type="slidenum">
              <a:rPr lang="en-GB" smtClean="0"/>
              <a:t>‹#›</a:t>
            </a:fld>
            <a:endParaRPr lang="en-GB"/>
          </a:p>
        </p:txBody>
      </p:sp>
    </p:spTree>
    <p:extLst>
      <p:ext uri="{BB962C8B-B14F-4D97-AF65-F5344CB8AC3E}">
        <p14:creationId xmlns:p14="http://schemas.microsoft.com/office/powerpoint/2010/main" val="2016204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CF2C6C-BE7D-48A1-B420-A90655001DB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7DEF7EAB-10E6-4658-BE8A-3E704EDDBD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2D5A031E-AB51-44A7-A37C-37FD7C96B48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21D3E832-F448-4741-B4A1-625BB06599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8C979A51-EFC2-43E4-AB20-EEF40BA9FF3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873BECDA-4BA7-4856-AD92-BC9B67EC06F2}"/>
              </a:ext>
            </a:extLst>
          </p:cNvPr>
          <p:cNvSpPr>
            <a:spLocks noGrp="1"/>
          </p:cNvSpPr>
          <p:nvPr>
            <p:ph type="dt" sz="half" idx="10"/>
          </p:nvPr>
        </p:nvSpPr>
        <p:spPr/>
        <p:txBody>
          <a:bodyPr/>
          <a:lstStyle/>
          <a:p>
            <a:fld id="{9A28BBC6-B0D5-4C90-8B14-0CA121CE3DFE}" type="datetimeFigureOut">
              <a:rPr lang="en-GB" smtClean="0"/>
              <a:t>20/07/20</a:t>
            </a:fld>
            <a:endParaRPr lang="en-GB"/>
          </a:p>
        </p:txBody>
      </p:sp>
      <p:sp>
        <p:nvSpPr>
          <p:cNvPr id="8" name="Footer Placeholder 7">
            <a:extLst>
              <a:ext uri="{FF2B5EF4-FFF2-40B4-BE49-F238E27FC236}">
                <a16:creationId xmlns="" xmlns:a16="http://schemas.microsoft.com/office/drawing/2014/main" id="{9574AB00-94F5-4BC3-96AE-BBDB920E1D1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1B7D5159-321A-4DC2-AE95-744D1EF1ACB8}"/>
              </a:ext>
            </a:extLst>
          </p:cNvPr>
          <p:cNvSpPr>
            <a:spLocks noGrp="1"/>
          </p:cNvSpPr>
          <p:nvPr>
            <p:ph type="sldNum" sz="quarter" idx="12"/>
          </p:nvPr>
        </p:nvSpPr>
        <p:spPr/>
        <p:txBody>
          <a:bodyPr/>
          <a:lstStyle/>
          <a:p>
            <a:fld id="{B73E30B9-8422-4CF6-A5F0-B3B0CDDBFB4E}" type="slidenum">
              <a:rPr lang="en-GB" smtClean="0"/>
              <a:t>‹#›</a:t>
            </a:fld>
            <a:endParaRPr lang="en-GB"/>
          </a:p>
        </p:txBody>
      </p:sp>
    </p:spTree>
    <p:extLst>
      <p:ext uri="{BB962C8B-B14F-4D97-AF65-F5344CB8AC3E}">
        <p14:creationId xmlns:p14="http://schemas.microsoft.com/office/powerpoint/2010/main" val="2013164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2BDA5F-659E-43C6-B80C-F662A067360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93D6CAFB-E830-40EF-9E9F-10802CEA43BD}"/>
              </a:ext>
            </a:extLst>
          </p:cNvPr>
          <p:cNvSpPr>
            <a:spLocks noGrp="1"/>
          </p:cNvSpPr>
          <p:nvPr>
            <p:ph type="dt" sz="half" idx="10"/>
          </p:nvPr>
        </p:nvSpPr>
        <p:spPr/>
        <p:txBody>
          <a:bodyPr/>
          <a:lstStyle/>
          <a:p>
            <a:fld id="{9A28BBC6-B0D5-4C90-8B14-0CA121CE3DFE}" type="datetimeFigureOut">
              <a:rPr lang="en-GB" smtClean="0"/>
              <a:t>20/07/20</a:t>
            </a:fld>
            <a:endParaRPr lang="en-GB"/>
          </a:p>
        </p:txBody>
      </p:sp>
      <p:sp>
        <p:nvSpPr>
          <p:cNvPr id="4" name="Footer Placeholder 3">
            <a:extLst>
              <a:ext uri="{FF2B5EF4-FFF2-40B4-BE49-F238E27FC236}">
                <a16:creationId xmlns="" xmlns:a16="http://schemas.microsoft.com/office/drawing/2014/main" id="{FA460EF1-2BB2-49FF-B124-91D68771DE0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6CF77496-8624-4208-AA10-484715781347}"/>
              </a:ext>
            </a:extLst>
          </p:cNvPr>
          <p:cNvSpPr>
            <a:spLocks noGrp="1"/>
          </p:cNvSpPr>
          <p:nvPr>
            <p:ph type="sldNum" sz="quarter" idx="12"/>
          </p:nvPr>
        </p:nvSpPr>
        <p:spPr/>
        <p:txBody>
          <a:bodyPr/>
          <a:lstStyle/>
          <a:p>
            <a:fld id="{B73E30B9-8422-4CF6-A5F0-B3B0CDDBFB4E}" type="slidenum">
              <a:rPr lang="en-GB" smtClean="0"/>
              <a:t>‹#›</a:t>
            </a:fld>
            <a:endParaRPr lang="en-GB"/>
          </a:p>
        </p:txBody>
      </p:sp>
    </p:spTree>
    <p:extLst>
      <p:ext uri="{BB962C8B-B14F-4D97-AF65-F5344CB8AC3E}">
        <p14:creationId xmlns:p14="http://schemas.microsoft.com/office/powerpoint/2010/main" val="377492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6645F18-39D0-4491-B82E-701AE38AF7DC}"/>
              </a:ext>
            </a:extLst>
          </p:cNvPr>
          <p:cNvSpPr>
            <a:spLocks noGrp="1"/>
          </p:cNvSpPr>
          <p:nvPr>
            <p:ph type="dt" sz="half" idx="10"/>
          </p:nvPr>
        </p:nvSpPr>
        <p:spPr/>
        <p:txBody>
          <a:bodyPr/>
          <a:lstStyle/>
          <a:p>
            <a:fld id="{9A28BBC6-B0D5-4C90-8B14-0CA121CE3DFE}" type="datetimeFigureOut">
              <a:rPr lang="en-GB" smtClean="0"/>
              <a:t>20/07/20</a:t>
            </a:fld>
            <a:endParaRPr lang="en-GB"/>
          </a:p>
        </p:txBody>
      </p:sp>
      <p:sp>
        <p:nvSpPr>
          <p:cNvPr id="3" name="Footer Placeholder 2">
            <a:extLst>
              <a:ext uri="{FF2B5EF4-FFF2-40B4-BE49-F238E27FC236}">
                <a16:creationId xmlns="" xmlns:a16="http://schemas.microsoft.com/office/drawing/2014/main" id="{0781CC59-6903-4A62-85FD-2D57C90CC20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CAB861AB-849D-4C4E-8DB7-449A3DE595C6}"/>
              </a:ext>
            </a:extLst>
          </p:cNvPr>
          <p:cNvSpPr>
            <a:spLocks noGrp="1"/>
          </p:cNvSpPr>
          <p:nvPr>
            <p:ph type="sldNum" sz="quarter" idx="12"/>
          </p:nvPr>
        </p:nvSpPr>
        <p:spPr/>
        <p:txBody>
          <a:bodyPr/>
          <a:lstStyle/>
          <a:p>
            <a:fld id="{B73E30B9-8422-4CF6-A5F0-B3B0CDDBFB4E}" type="slidenum">
              <a:rPr lang="en-GB" smtClean="0"/>
              <a:t>‹#›</a:t>
            </a:fld>
            <a:endParaRPr lang="en-GB"/>
          </a:p>
        </p:txBody>
      </p:sp>
    </p:spTree>
    <p:extLst>
      <p:ext uri="{BB962C8B-B14F-4D97-AF65-F5344CB8AC3E}">
        <p14:creationId xmlns:p14="http://schemas.microsoft.com/office/powerpoint/2010/main" val="4239363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1431FC-0729-4B8B-8082-AB33DDEE84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9B755E78-5F34-4C56-9D60-D1970490E6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1D265D06-B060-4F2C-860E-B396A4E442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56D8DE3C-1B06-4BC8-93E9-E0FE34A4B189}"/>
              </a:ext>
            </a:extLst>
          </p:cNvPr>
          <p:cNvSpPr>
            <a:spLocks noGrp="1"/>
          </p:cNvSpPr>
          <p:nvPr>
            <p:ph type="dt" sz="half" idx="10"/>
          </p:nvPr>
        </p:nvSpPr>
        <p:spPr/>
        <p:txBody>
          <a:bodyPr/>
          <a:lstStyle/>
          <a:p>
            <a:fld id="{9A28BBC6-B0D5-4C90-8B14-0CA121CE3DFE}" type="datetimeFigureOut">
              <a:rPr lang="en-GB" smtClean="0"/>
              <a:t>20/07/20</a:t>
            </a:fld>
            <a:endParaRPr lang="en-GB"/>
          </a:p>
        </p:txBody>
      </p:sp>
      <p:sp>
        <p:nvSpPr>
          <p:cNvPr id="6" name="Footer Placeholder 5">
            <a:extLst>
              <a:ext uri="{FF2B5EF4-FFF2-40B4-BE49-F238E27FC236}">
                <a16:creationId xmlns="" xmlns:a16="http://schemas.microsoft.com/office/drawing/2014/main" id="{A3925A76-F2A4-4FEE-8D41-1D5A9F2994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1043434A-E202-45AD-B19F-85E16E39B7D7}"/>
              </a:ext>
            </a:extLst>
          </p:cNvPr>
          <p:cNvSpPr>
            <a:spLocks noGrp="1"/>
          </p:cNvSpPr>
          <p:nvPr>
            <p:ph type="sldNum" sz="quarter" idx="12"/>
          </p:nvPr>
        </p:nvSpPr>
        <p:spPr/>
        <p:txBody>
          <a:bodyPr/>
          <a:lstStyle/>
          <a:p>
            <a:fld id="{B73E30B9-8422-4CF6-A5F0-B3B0CDDBFB4E}" type="slidenum">
              <a:rPr lang="en-GB" smtClean="0"/>
              <a:t>‹#›</a:t>
            </a:fld>
            <a:endParaRPr lang="en-GB"/>
          </a:p>
        </p:txBody>
      </p:sp>
    </p:spTree>
    <p:extLst>
      <p:ext uri="{BB962C8B-B14F-4D97-AF65-F5344CB8AC3E}">
        <p14:creationId xmlns:p14="http://schemas.microsoft.com/office/powerpoint/2010/main" val="103435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A84DBC-9D4D-4D58-BE49-797A86DCB9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2F9547C5-B008-46A0-929A-4F53B5D65B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66F3E6C8-FADB-44E0-BE1F-9331420C1E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888CC40F-353D-43D5-BC66-4610687246F6}"/>
              </a:ext>
            </a:extLst>
          </p:cNvPr>
          <p:cNvSpPr>
            <a:spLocks noGrp="1"/>
          </p:cNvSpPr>
          <p:nvPr>
            <p:ph type="dt" sz="half" idx="10"/>
          </p:nvPr>
        </p:nvSpPr>
        <p:spPr/>
        <p:txBody>
          <a:bodyPr/>
          <a:lstStyle/>
          <a:p>
            <a:fld id="{9A28BBC6-B0D5-4C90-8B14-0CA121CE3DFE}" type="datetimeFigureOut">
              <a:rPr lang="en-GB" smtClean="0"/>
              <a:t>20/07/20</a:t>
            </a:fld>
            <a:endParaRPr lang="en-GB"/>
          </a:p>
        </p:txBody>
      </p:sp>
      <p:sp>
        <p:nvSpPr>
          <p:cNvPr id="6" name="Footer Placeholder 5">
            <a:extLst>
              <a:ext uri="{FF2B5EF4-FFF2-40B4-BE49-F238E27FC236}">
                <a16:creationId xmlns="" xmlns:a16="http://schemas.microsoft.com/office/drawing/2014/main" id="{58E3153E-46ED-4C0F-9264-EFFCB01C62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7C19A51B-2EE5-4CB9-BCD4-355BC21EF51C}"/>
              </a:ext>
            </a:extLst>
          </p:cNvPr>
          <p:cNvSpPr>
            <a:spLocks noGrp="1"/>
          </p:cNvSpPr>
          <p:nvPr>
            <p:ph type="sldNum" sz="quarter" idx="12"/>
          </p:nvPr>
        </p:nvSpPr>
        <p:spPr/>
        <p:txBody>
          <a:bodyPr/>
          <a:lstStyle/>
          <a:p>
            <a:fld id="{B73E30B9-8422-4CF6-A5F0-B3B0CDDBFB4E}" type="slidenum">
              <a:rPr lang="en-GB" smtClean="0"/>
              <a:t>‹#›</a:t>
            </a:fld>
            <a:endParaRPr lang="en-GB"/>
          </a:p>
        </p:txBody>
      </p:sp>
    </p:spTree>
    <p:extLst>
      <p:ext uri="{BB962C8B-B14F-4D97-AF65-F5344CB8AC3E}">
        <p14:creationId xmlns:p14="http://schemas.microsoft.com/office/powerpoint/2010/main" val="16114896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5DEA4941-2C8B-4267-8FDA-4337BE0BBA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A03BDA91-EBB4-438E-A64F-26D084A83C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155F12AF-4ED3-4767-AB31-23BF770017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28BBC6-B0D5-4C90-8B14-0CA121CE3DFE}" type="datetimeFigureOut">
              <a:rPr lang="en-GB" smtClean="0"/>
              <a:t>20/07/20</a:t>
            </a:fld>
            <a:endParaRPr lang="en-GB"/>
          </a:p>
        </p:txBody>
      </p:sp>
      <p:sp>
        <p:nvSpPr>
          <p:cNvPr id="5" name="Footer Placeholder 4">
            <a:extLst>
              <a:ext uri="{FF2B5EF4-FFF2-40B4-BE49-F238E27FC236}">
                <a16:creationId xmlns="" xmlns:a16="http://schemas.microsoft.com/office/drawing/2014/main" id="{A7C32666-8693-475F-91BB-4C4045DF3F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7C017747-6B61-467D-8312-15F3F01339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3E30B9-8422-4CF6-A5F0-B3B0CDDBFB4E}" type="slidenum">
              <a:rPr lang="en-GB" smtClean="0"/>
              <a:t>‹#›</a:t>
            </a:fld>
            <a:endParaRPr lang="en-GB"/>
          </a:p>
        </p:txBody>
      </p:sp>
    </p:spTree>
    <p:extLst>
      <p:ext uri="{BB962C8B-B14F-4D97-AF65-F5344CB8AC3E}">
        <p14:creationId xmlns:p14="http://schemas.microsoft.com/office/powerpoint/2010/main" val="2834414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png"/><Relationship Id="rId6" Type="http://schemas.openxmlformats.org/officeDocument/2006/relationships/image" Target="../media/image9.jpg"/><Relationship Id="rId7"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9.jpg"/><Relationship Id="rId5"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9.jpg"/><Relationship Id="rId8"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9.jpg"/><Relationship Id="rId5"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24.jpeg"/><Relationship Id="rId5" Type="http://schemas.openxmlformats.org/officeDocument/2006/relationships/image" Target="../media/image25.jpeg"/><Relationship Id="rId6" Type="http://schemas.openxmlformats.org/officeDocument/2006/relationships/image" Target="../media/image9.jpg"/><Relationship Id="rId7"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26.png"/><Relationship Id="rId6" Type="http://schemas.openxmlformats.org/officeDocument/2006/relationships/image" Target="../media/image27.svg"/><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9.jpg"/><Relationship Id="rId7"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33.sv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2.png"/><Relationship Id="rId7" Type="http://schemas.openxmlformats.org/officeDocument/2006/relationships/image" Target="../media/image9.jpg"/><Relationship Id="rId8"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9.jpg"/><Relationship Id="rId5"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9.jpg"/><Relationship Id="rId5"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9.jpg"/></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png"/><Relationship Id="rId5" Type="http://schemas.openxmlformats.org/officeDocument/2006/relationships/image" Target="../media/image9.jpg"/><Relationship Id="rId6"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Training\Internship (PIPS)\SAW trust\Graphics\Logo images\Logo final\Lunchbox-logo final text 15-04-2015.png">
            <a:extLst>
              <a:ext uri="{FF2B5EF4-FFF2-40B4-BE49-F238E27FC236}">
                <a16:creationId xmlns="" xmlns:a16="http://schemas.microsoft.com/office/drawing/2014/main" id="{AE85F72E-7BA2-4868-8344-A240D66B59D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3276" y="1127855"/>
            <a:ext cx="3393120" cy="1393014"/>
          </a:xfrm>
          <a:prstGeom prst="rect">
            <a:avLst/>
          </a:prstGeom>
          <a:noFill/>
          <a:ln>
            <a:noFill/>
          </a:ln>
        </p:spPr>
      </p:pic>
      <p:sp>
        <p:nvSpPr>
          <p:cNvPr id="9" name="TextBox 8">
            <a:extLst>
              <a:ext uri="{FF2B5EF4-FFF2-40B4-BE49-F238E27FC236}">
                <a16:creationId xmlns="" xmlns:a16="http://schemas.microsoft.com/office/drawing/2014/main" id="{8227BA5A-24CD-4335-9DF2-4DBDF3D8254D}"/>
              </a:ext>
            </a:extLst>
          </p:cNvPr>
          <p:cNvSpPr txBox="1"/>
          <p:nvPr/>
        </p:nvSpPr>
        <p:spPr>
          <a:xfrm>
            <a:off x="0" y="3200399"/>
            <a:ext cx="12199672" cy="1323439"/>
          </a:xfrm>
          <a:prstGeom prst="rect">
            <a:avLst/>
          </a:prstGeom>
          <a:noFill/>
        </p:spPr>
        <p:txBody>
          <a:bodyPr wrap="square" rtlCol="0">
            <a:spAutoFit/>
          </a:bodyPr>
          <a:lstStyle/>
          <a:p>
            <a:pPr algn="ctr"/>
            <a:r>
              <a:rPr lang="en-GB" sz="8000" b="1" dirty="0">
                <a:latin typeface="Verdana" panose="020B0604030504040204" pitchFamily="34" charset="0"/>
                <a:ea typeface="Verdana" panose="020B0604030504040204" pitchFamily="34" charset="0"/>
              </a:rPr>
              <a:t>Lettuce</a:t>
            </a:r>
          </a:p>
        </p:txBody>
      </p:sp>
    </p:spTree>
    <p:extLst>
      <p:ext uri="{BB962C8B-B14F-4D97-AF65-F5344CB8AC3E}">
        <p14:creationId xmlns:p14="http://schemas.microsoft.com/office/powerpoint/2010/main" val="1940057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9E66C4-C116-46D5-9FA0-7DB0BA20F3A7}"/>
              </a:ext>
            </a:extLst>
          </p:cNvPr>
          <p:cNvSpPr>
            <a:spLocks noGrp="1"/>
          </p:cNvSpPr>
          <p:nvPr>
            <p:ph type="title"/>
          </p:nvPr>
        </p:nvSpPr>
        <p:spPr>
          <a:xfrm>
            <a:off x="668003" y="0"/>
            <a:ext cx="10515600" cy="1325563"/>
          </a:xfrm>
        </p:spPr>
        <p:txBody>
          <a:bodyPr/>
          <a:lstStyle/>
          <a:p>
            <a:r>
              <a:rPr lang="en-GB" dirty="0"/>
              <a:t>Comparing Salad leaves</a:t>
            </a:r>
          </a:p>
        </p:txBody>
      </p:sp>
      <p:sp>
        <p:nvSpPr>
          <p:cNvPr id="3" name="Content Placeholder 2">
            <a:extLst>
              <a:ext uri="{FF2B5EF4-FFF2-40B4-BE49-F238E27FC236}">
                <a16:creationId xmlns="" xmlns:a16="http://schemas.microsoft.com/office/drawing/2014/main" id="{CE996C4B-E783-447E-8C27-E0B7AD43691C}"/>
              </a:ext>
            </a:extLst>
          </p:cNvPr>
          <p:cNvSpPr>
            <a:spLocks noGrp="1"/>
          </p:cNvSpPr>
          <p:nvPr>
            <p:ph idx="1"/>
          </p:nvPr>
        </p:nvSpPr>
        <p:spPr>
          <a:xfrm>
            <a:off x="5843212" y="1337150"/>
            <a:ext cx="2653547" cy="775532"/>
          </a:xfrm>
        </p:spPr>
        <p:txBody>
          <a:bodyPr>
            <a:noAutofit/>
          </a:bodyPr>
          <a:lstStyle/>
          <a:p>
            <a:pPr marL="0" indent="0">
              <a:buNone/>
            </a:pPr>
            <a:r>
              <a:rPr lang="en-GB" sz="2400" dirty="0"/>
              <a:t>Some leaves have a strong </a:t>
            </a:r>
            <a:r>
              <a:rPr lang="en-GB" sz="2400" b="1" dirty="0"/>
              <a:t>smell</a:t>
            </a:r>
            <a:r>
              <a:rPr lang="en-GB" sz="2400" dirty="0"/>
              <a:t>, like mint.</a:t>
            </a:r>
          </a:p>
        </p:txBody>
      </p:sp>
      <p:pic>
        <p:nvPicPr>
          <p:cNvPr id="1026" name="Picture 2" descr="rocket - Wiktionary">
            <a:extLst>
              <a:ext uri="{FF2B5EF4-FFF2-40B4-BE49-F238E27FC236}">
                <a16:creationId xmlns="" xmlns:a16="http://schemas.microsoft.com/office/drawing/2014/main" id="{F4D3CD14-00B4-4C9B-BFD4-A75CEA0E1C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005" y="2469764"/>
            <a:ext cx="2095500" cy="27908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6269EB36-46B3-4C1F-ADE3-5FD1177919A8}"/>
              </a:ext>
            </a:extLst>
          </p:cNvPr>
          <p:cNvSpPr txBox="1"/>
          <p:nvPr/>
        </p:nvSpPr>
        <p:spPr>
          <a:xfrm>
            <a:off x="1492618" y="5049007"/>
            <a:ext cx="1916660" cy="461665"/>
          </a:xfrm>
          <a:prstGeom prst="rect">
            <a:avLst/>
          </a:prstGeom>
          <a:noFill/>
        </p:spPr>
        <p:txBody>
          <a:bodyPr wrap="none" rtlCol="0">
            <a:spAutoFit/>
          </a:bodyPr>
          <a:lstStyle/>
          <a:p>
            <a:r>
              <a:rPr lang="en-GB" sz="2400" dirty="0"/>
              <a:t>Peppery taste</a:t>
            </a:r>
          </a:p>
        </p:txBody>
      </p:sp>
      <p:sp>
        <p:nvSpPr>
          <p:cNvPr id="5" name="Arc 4">
            <a:extLst>
              <a:ext uri="{FF2B5EF4-FFF2-40B4-BE49-F238E27FC236}">
                <a16:creationId xmlns="" xmlns:a16="http://schemas.microsoft.com/office/drawing/2014/main" id="{985FBD69-D2E0-4FA5-9BE5-E78F9A0299EE}"/>
              </a:ext>
            </a:extLst>
          </p:cNvPr>
          <p:cNvSpPr/>
          <p:nvPr/>
        </p:nvSpPr>
        <p:spPr>
          <a:xfrm rot="1401910">
            <a:off x="1328431" y="4143661"/>
            <a:ext cx="1322773" cy="727969"/>
          </a:xfrm>
          <a:prstGeom prst="arc">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Content Placeholder 2">
            <a:extLst>
              <a:ext uri="{FF2B5EF4-FFF2-40B4-BE49-F238E27FC236}">
                <a16:creationId xmlns="" xmlns:a16="http://schemas.microsoft.com/office/drawing/2014/main" id="{89A4CA8A-D117-470A-AC1A-B02487405AB3}"/>
              </a:ext>
            </a:extLst>
          </p:cNvPr>
          <p:cNvSpPr txBox="1">
            <a:spLocks/>
          </p:cNvSpPr>
          <p:nvPr/>
        </p:nvSpPr>
        <p:spPr>
          <a:xfrm>
            <a:off x="3456642" y="5580185"/>
            <a:ext cx="2683544" cy="7755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t>Some leaves have a distinct </a:t>
            </a:r>
            <a:r>
              <a:rPr lang="en-GB" sz="2400" b="1" dirty="0"/>
              <a:t>colour</a:t>
            </a:r>
            <a:r>
              <a:rPr lang="en-GB" sz="2400" dirty="0"/>
              <a:t>, like chicory.</a:t>
            </a:r>
          </a:p>
        </p:txBody>
      </p:sp>
      <p:pic>
        <p:nvPicPr>
          <p:cNvPr id="1028" name="Picture 4" descr="Fresh salad chicory Radicchio on white background (Flip 20… | Flickr">
            <a:extLst>
              <a:ext uri="{FF2B5EF4-FFF2-40B4-BE49-F238E27FC236}">
                <a16:creationId xmlns="" xmlns:a16="http://schemas.microsoft.com/office/drawing/2014/main" id="{EABB423D-4946-4416-A5C3-9C46FB4A86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996"/>
          <a:stretch/>
        </p:blipFill>
        <p:spPr bwMode="auto">
          <a:xfrm>
            <a:off x="3618172" y="3198678"/>
            <a:ext cx="1785742" cy="2205534"/>
          </a:xfrm>
          <a:prstGeom prst="rect">
            <a:avLst/>
          </a:prstGeom>
          <a:noFill/>
          <a:extLst>
            <a:ext uri="{909E8E84-426E-40dd-AFC4-6F175D3DCCD1}">
              <a14:hiddenFill xmlns:a14="http://schemas.microsoft.com/office/drawing/2010/main">
                <a:solidFill>
                  <a:srgbClr val="FFFFFF"/>
                </a:solidFill>
              </a14:hiddenFill>
            </a:ext>
          </a:extLst>
        </p:spPr>
      </p:pic>
      <p:sp>
        <p:nvSpPr>
          <p:cNvPr id="9" name="Arc 8">
            <a:extLst>
              <a:ext uri="{FF2B5EF4-FFF2-40B4-BE49-F238E27FC236}">
                <a16:creationId xmlns="" xmlns:a16="http://schemas.microsoft.com/office/drawing/2014/main" id="{B0548A6F-1D8E-4A13-BCDD-B8356AC7BE3A}"/>
              </a:ext>
            </a:extLst>
          </p:cNvPr>
          <p:cNvSpPr/>
          <p:nvPr/>
        </p:nvSpPr>
        <p:spPr>
          <a:xfrm rot="17270191">
            <a:off x="4688734" y="3127770"/>
            <a:ext cx="976787" cy="1085135"/>
          </a:xfrm>
          <a:prstGeom prst="arc">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a:extLst>
              <a:ext uri="{FF2B5EF4-FFF2-40B4-BE49-F238E27FC236}">
                <a16:creationId xmlns="" xmlns:a16="http://schemas.microsoft.com/office/drawing/2014/main" id="{C56F4CA0-3EF8-4E3A-9BE1-22917739BDB1}"/>
              </a:ext>
            </a:extLst>
          </p:cNvPr>
          <p:cNvSpPr txBox="1"/>
          <p:nvPr/>
        </p:nvSpPr>
        <p:spPr>
          <a:xfrm>
            <a:off x="4986078" y="2754675"/>
            <a:ext cx="1260629" cy="830997"/>
          </a:xfrm>
          <a:prstGeom prst="rect">
            <a:avLst/>
          </a:prstGeom>
          <a:noFill/>
        </p:spPr>
        <p:txBody>
          <a:bodyPr wrap="square" rtlCol="0">
            <a:spAutoFit/>
          </a:bodyPr>
          <a:lstStyle/>
          <a:p>
            <a:r>
              <a:rPr lang="en-GB" sz="2400" dirty="0"/>
              <a:t>Red/purple</a:t>
            </a:r>
          </a:p>
        </p:txBody>
      </p:sp>
      <p:pic>
        <p:nvPicPr>
          <p:cNvPr id="1030" name="Picture 6" descr="mint leaves | Mint leaves pair beautifully with roasted beet ...">
            <a:extLst>
              <a:ext uri="{FF2B5EF4-FFF2-40B4-BE49-F238E27FC236}">
                <a16:creationId xmlns="" xmlns:a16="http://schemas.microsoft.com/office/drawing/2014/main" id="{CEBD1E08-5F04-4860-8FE3-AD41C8D4112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9947"/>
          <a:stretch/>
        </p:blipFill>
        <p:spPr bwMode="auto">
          <a:xfrm rot="16200000">
            <a:off x="5765694" y="2760678"/>
            <a:ext cx="2433016" cy="1643242"/>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a:extLst>
              <a:ext uri="{FF2B5EF4-FFF2-40B4-BE49-F238E27FC236}">
                <a16:creationId xmlns="" xmlns:a16="http://schemas.microsoft.com/office/drawing/2014/main" id="{0AFB475D-9F23-4339-8C0B-5C6B0B506237}"/>
              </a:ext>
            </a:extLst>
          </p:cNvPr>
          <p:cNvSpPr txBox="1">
            <a:spLocks/>
          </p:cNvSpPr>
          <p:nvPr/>
        </p:nvSpPr>
        <p:spPr>
          <a:xfrm>
            <a:off x="728758" y="1833991"/>
            <a:ext cx="2950116" cy="7755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t>Some leaves have a strong </a:t>
            </a:r>
            <a:r>
              <a:rPr lang="en-GB" sz="2400" b="1" dirty="0"/>
              <a:t>taste</a:t>
            </a:r>
            <a:r>
              <a:rPr lang="en-GB" sz="2400" dirty="0"/>
              <a:t>, like rocket.</a:t>
            </a:r>
          </a:p>
        </p:txBody>
      </p:sp>
      <p:sp>
        <p:nvSpPr>
          <p:cNvPr id="13" name="Arc 12">
            <a:extLst>
              <a:ext uri="{FF2B5EF4-FFF2-40B4-BE49-F238E27FC236}">
                <a16:creationId xmlns="" xmlns:a16="http://schemas.microsoft.com/office/drawing/2014/main" id="{0C18C4F8-23A2-43DC-A0B4-35F3C3D4C42F}"/>
              </a:ext>
            </a:extLst>
          </p:cNvPr>
          <p:cNvSpPr/>
          <p:nvPr/>
        </p:nvSpPr>
        <p:spPr>
          <a:xfrm rot="6395868">
            <a:off x="6392064" y="4173899"/>
            <a:ext cx="1322773" cy="727969"/>
          </a:xfrm>
          <a:prstGeom prst="arc">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TextBox 13">
            <a:extLst>
              <a:ext uri="{FF2B5EF4-FFF2-40B4-BE49-F238E27FC236}">
                <a16:creationId xmlns="" xmlns:a16="http://schemas.microsoft.com/office/drawing/2014/main" id="{1DAE9C89-275A-4640-A07A-92895DF29BF6}"/>
              </a:ext>
            </a:extLst>
          </p:cNvPr>
          <p:cNvSpPr txBox="1"/>
          <p:nvPr/>
        </p:nvSpPr>
        <p:spPr>
          <a:xfrm>
            <a:off x="6370933" y="5053725"/>
            <a:ext cx="1495196" cy="830997"/>
          </a:xfrm>
          <a:prstGeom prst="rect">
            <a:avLst/>
          </a:prstGeom>
          <a:noFill/>
        </p:spPr>
        <p:txBody>
          <a:bodyPr wrap="square" rtlCol="0">
            <a:spAutoFit/>
          </a:bodyPr>
          <a:lstStyle/>
          <a:p>
            <a:r>
              <a:rPr lang="en-GB" sz="2400" dirty="0"/>
              <a:t>Minty Fresh!</a:t>
            </a:r>
          </a:p>
        </p:txBody>
      </p:sp>
      <p:pic>
        <p:nvPicPr>
          <p:cNvPr id="1032" name="Picture 8" descr="Kale Information, Recipes and Facts">
            <a:extLst>
              <a:ext uri="{FF2B5EF4-FFF2-40B4-BE49-F238E27FC236}">
                <a16:creationId xmlns="" xmlns:a16="http://schemas.microsoft.com/office/drawing/2014/main" id="{A6AB4F41-50B1-4D66-B95A-44143633DA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0490" y="2714293"/>
            <a:ext cx="2907650" cy="1943991"/>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2">
            <a:extLst>
              <a:ext uri="{FF2B5EF4-FFF2-40B4-BE49-F238E27FC236}">
                <a16:creationId xmlns="" xmlns:a16="http://schemas.microsoft.com/office/drawing/2014/main" id="{D11DDF34-96E0-4C1A-A9E0-31D4BD96A1E8}"/>
              </a:ext>
            </a:extLst>
          </p:cNvPr>
          <p:cNvSpPr txBox="1">
            <a:spLocks/>
          </p:cNvSpPr>
          <p:nvPr/>
        </p:nvSpPr>
        <p:spPr>
          <a:xfrm>
            <a:off x="8995816" y="4675212"/>
            <a:ext cx="2800148" cy="7755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t>Some leaves </a:t>
            </a:r>
            <a:r>
              <a:rPr lang="en-GB" sz="2400" b="1" dirty="0"/>
              <a:t>feel</a:t>
            </a:r>
            <a:r>
              <a:rPr lang="en-GB" sz="2400" dirty="0"/>
              <a:t> leathery or tough, like Kale.</a:t>
            </a:r>
          </a:p>
        </p:txBody>
      </p:sp>
      <p:sp>
        <p:nvSpPr>
          <p:cNvPr id="17" name="TextBox 16">
            <a:extLst>
              <a:ext uri="{FF2B5EF4-FFF2-40B4-BE49-F238E27FC236}">
                <a16:creationId xmlns="" xmlns:a16="http://schemas.microsoft.com/office/drawing/2014/main" id="{88E84E4F-E7BA-436C-86CA-FFD5DAD70FD8}"/>
              </a:ext>
            </a:extLst>
          </p:cNvPr>
          <p:cNvSpPr txBox="1"/>
          <p:nvPr/>
        </p:nvSpPr>
        <p:spPr>
          <a:xfrm>
            <a:off x="9068392" y="1745489"/>
            <a:ext cx="1495196" cy="461665"/>
          </a:xfrm>
          <a:prstGeom prst="rect">
            <a:avLst/>
          </a:prstGeom>
          <a:noFill/>
        </p:spPr>
        <p:txBody>
          <a:bodyPr wrap="square" rtlCol="0">
            <a:spAutoFit/>
          </a:bodyPr>
          <a:lstStyle/>
          <a:p>
            <a:r>
              <a:rPr lang="en-GB" sz="2400" dirty="0"/>
              <a:t>Tough</a:t>
            </a:r>
          </a:p>
        </p:txBody>
      </p:sp>
      <p:sp>
        <p:nvSpPr>
          <p:cNvPr id="18" name="Arc 17">
            <a:extLst>
              <a:ext uri="{FF2B5EF4-FFF2-40B4-BE49-F238E27FC236}">
                <a16:creationId xmlns="" xmlns:a16="http://schemas.microsoft.com/office/drawing/2014/main" id="{94D21761-EEBA-4BFD-AFBD-B381B7BBF223}"/>
              </a:ext>
            </a:extLst>
          </p:cNvPr>
          <p:cNvSpPr/>
          <p:nvPr/>
        </p:nvSpPr>
        <p:spPr>
          <a:xfrm rot="16200000">
            <a:off x="8712066" y="2504027"/>
            <a:ext cx="1322773" cy="727969"/>
          </a:xfrm>
          <a:prstGeom prst="arc">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19" name="Picture 18">
            <a:extLst>
              <a:ext uri="{FF2B5EF4-FFF2-40B4-BE49-F238E27FC236}">
                <a16:creationId xmlns="" xmlns:a16="http://schemas.microsoft.com/office/drawing/2014/main" id="{7586E2C5-708C-4D39-9723-A7FB5CDC98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39500" y="6213590"/>
            <a:ext cx="952500" cy="644410"/>
          </a:xfrm>
          <a:prstGeom prst="rect">
            <a:avLst/>
          </a:prstGeom>
        </p:spPr>
      </p:pic>
      <p:pic>
        <p:nvPicPr>
          <p:cNvPr id="20" name="Picture 19" descr="D:\Training\Internship (PIPS)\SAW trust\Graphics\Logo images\Logo final\Lunchbox-logo final text 15-04-2015.png">
            <a:extLst>
              <a:ext uri="{FF2B5EF4-FFF2-40B4-BE49-F238E27FC236}">
                <a16:creationId xmlns="" xmlns:a16="http://schemas.microsoft.com/office/drawing/2014/main" id="{9BDA97F6-45C0-4065-8773-681075D1DE50}"/>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68478" y="6318387"/>
            <a:ext cx="1059128" cy="434816"/>
          </a:xfrm>
          <a:prstGeom prst="rect">
            <a:avLst/>
          </a:prstGeom>
          <a:noFill/>
          <a:ln>
            <a:noFill/>
          </a:ln>
        </p:spPr>
      </p:pic>
    </p:spTree>
    <p:extLst>
      <p:ext uri="{BB962C8B-B14F-4D97-AF65-F5344CB8AC3E}">
        <p14:creationId xmlns:p14="http://schemas.microsoft.com/office/powerpoint/2010/main" val="3124613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16438D-B154-4520-9FC7-C5CC2DA65A52}"/>
              </a:ext>
            </a:extLst>
          </p:cNvPr>
          <p:cNvSpPr>
            <a:spLocks noGrp="1"/>
          </p:cNvSpPr>
          <p:nvPr>
            <p:ph type="title"/>
          </p:nvPr>
        </p:nvSpPr>
        <p:spPr>
          <a:xfrm>
            <a:off x="772739" y="0"/>
            <a:ext cx="10515600" cy="1325563"/>
          </a:xfrm>
        </p:spPr>
        <p:txBody>
          <a:bodyPr/>
          <a:lstStyle/>
          <a:p>
            <a:r>
              <a:rPr lang="en-GB" dirty="0"/>
              <a:t>What do we need to grow a lettuce?</a:t>
            </a:r>
          </a:p>
        </p:txBody>
      </p:sp>
      <p:pic>
        <p:nvPicPr>
          <p:cNvPr id="4" name="Picture 3">
            <a:extLst>
              <a:ext uri="{FF2B5EF4-FFF2-40B4-BE49-F238E27FC236}">
                <a16:creationId xmlns="" xmlns:a16="http://schemas.microsoft.com/office/drawing/2014/main" id="{F24C1F00-4A0B-4964-B8B5-A03585555D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9500" y="6213590"/>
            <a:ext cx="952500" cy="644410"/>
          </a:xfrm>
          <a:prstGeom prst="rect">
            <a:avLst/>
          </a:prstGeom>
        </p:spPr>
      </p:pic>
      <p:pic>
        <p:nvPicPr>
          <p:cNvPr id="1026" name="Picture 2" descr="Lettuce, Romaine, Greens, Vegetable, Crisp, Salad">
            <a:extLst>
              <a:ext uri="{FF2B5EF4-FFF2-40B4-BE49-F238E27FC236}">
                <a16:creationId xmlns="" xmlns:a16="http://schemas.microsoft.com/office/drawing/2014/main" id="{DF6C563F-E4DF-442A-991C-1FF9C3F98E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8004" y="1549121"/>
            <a:ext cx="4219575" cy="401864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 xmlns:a16="http://schemas.microsoft.com/office/drawing/2014/main" id="{9F497AA2-3B57-426C-9138-0E5BE8826022}"/>
              </a:ext>
            </a:extLst>
          </p:cNvPr>
          <p:cNvSpPr txBox="1"/>
          <p:nvPr/>
        </p:nvSpPr>
        <p:spPr>
          <a:xfrm>
            <a:off x="7191894" y="2899807"/>
            <a:ext cx="1645259" cy="461665"/>
          </a:xfrm>
          <a:prstGeom prst="rect">
            <a:avLst/>
          </a:prstGeom>
          <a:noFill/>
        </p:spPr>
        <p:txBody>
          <a:bodyPr wrap="square" rtlCol="0">
            <a:spAutoFit/>
          </a:bodyPr>
          <a:lstStyle/>
          <a:p>
            <a:r>
              <a:rPr lang="en-GB" sz="2400" dirty="0"/>
              <a:t>Water</a:t>
            </a:r>
          </a:p>
        </p:txBody>
      </p:sp>
      <p:sp>
        <p:nvSpPr>
          <p:cNvPr id="9" name="Rectangle 8">
            <a:extLst>
              <a:ext uri="{FF2B5EF4-FFF2-40B4-BE49-F238E27FC236}">
                <a16:creationId xmlns="" xmlns:a16="http://schemas.microsoft.com/office/drawing/2014/main" id="{526B0892-91EE-486F-9ED8-51474882837D}"/>
              </a:ext>
            </a:extLst>
          </p:cNvPr>
          <p:cNvSpPr/>
          <p:nvPr/>
        </p:nvSpPr>
        <p:spPr>
          <a:xfrm>
            <a:off x="7086125" y="1770369"/>
            <a:ext cx="1200419" cy="461665"/>
          </a:xfrm>
          <a:prstGeom prst="rect">
            <a:avLst/>
          </a:prstGeom>
        </p:spPr>
        <p:txBody>
          <a:bodyPr wrap="none">
            <a:spAutoFit/>
          </a:bodyPr>
          <a:lstStyle/>
          <a:p>
            <a:r>
              <a:rPr lang="en-GB" sz="2400" dirty="0" smtClean="0"/>
              <a:t>Sunlight</a:t>
            </a:r>
            <a:endParaRPr lang="en-GB" sz="2400" dirty="0"/>
          </a:p>
        </p:txBody>
      </p:sp>
      <p:sp>
        <p:nvSpPr>
          <p:cNvPr id="10" name="Rectangle 9">
            <a:extLst>
              <a:ext uri="{FF2B5EF4-FFF2-40B4-BE49-F238E27FC236}">
                <a16:creationId xmlns="" xmlns:a16="http://schemas.microsoft.com/office/drawing/2014/main" id="{7B1A4E46-810C-4B96-9255-582867FCEB68}"/>
              </a:ext>
            </a:extLst>
          </p:cNvPr>
          <p:cNvSpPr/>
          <p:nvPr/>
        </p:nvSpPr>
        <p:spPr>
          <a:xfrm>
            <a:off x="7096399" y="4048149"/>
            <a:ext cx="3024386" cy="461665"/>
          </a:xfrm>
          <a:prstGeom prst="rect">
            <a:avLst/>
          </a:prstGeom>
        </p:spPr>
        <p:txBody>
          <a:bodyPr wrap="none">
            <a:spAutoFit/>
          </a:bodyPr>
          <a:lstStyle/>
          <a:p>
            <a:r>
              <a:rPr lang="en-GB" sz="2400" dirty="0"/>
              <a:t>Nutrients from the soil</a:t>
            </a:r>
          </a:p>
        </p:txBody>
      </p:sp>
      <p:sp>
        <p:nvSpPr>
          <p:cNvPr id="11" name="Rectangle 10">
            <a:extLst>
              <a:ext uri="{FF2B5EF4-FFF2-40B4-BE49-F238E27FC236}">
                <a16:creationId xmlns="" xmlns:a16="http://schemas.microsoft.com/office/drawing/2014/main" id="{D60BC590-0D56-49F2-9048-A1C299762472}"/>
              </a:ext>
            </a:extLst>
          </p:cNvPr>
          <p:cNvSpPr/>
          <p:nvPr/>
        </p:nvSpPr>
        <p:spPr>
          <a:xfrm>
            <a:off x="2507435" y="5769260"/>
            <a:ext cx="6406321" cy="461665"/>
          </a:xfrm>
          <a:prstGeom prst="rect">
            <a:avLst/>
          </a:prstGeom>
        </p:spPr>
        <p:txBody>
          <a:bodyPr wrap="none">
            <a:spAutoFit/>
          </a:bodyPr>
          <a:lstStyle/>
          <a:p>
            <a:r>
              <a:rPr lang="en-GB" sz="2400" dirty="0"/>
              <a:t>Do we need to protect the lettuce from anything?</a:t>
            </a:r>
          </a:p>
        </p:txBody>
      </p:sp>
      <p:pic>
        <p:nvPicPr>
          <p:cNvPr id="12" name="Picture 11" descr="D:\Training\Internship (PIPS)\SAW trust\Graphics\Logo images\Logo final\Lunchbox-logo final text 15-04-2015.png">
            <a:extLst>
              <a:ext uri="{FF2B5EF4-FFF2-40B4-BE49-F238E27FC236}">
                <a16:creationId xmlns="" xmlns:a16="http://schemas.microsoft.com/office/drawing/2014/main" id="{25A21414-8CA7-4D2D-A367-1DC7E744BE4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8478" y="6318387"/>
            <a:ext cx="1059128" cy="434816"/>
          </a:xfrm>
          <a:prstGeom prst="rect">
            <a:avLst/>
          </a:prstGeom>
          <a:noFill/>
          <a:ln>
            <a:noFill/>
          </a:ln>
        </p:spPr>
      </p:pic>
    </p:spTree>
    <p:extLst>
      <p:ext uri="{BB962C8B-B14F-4D97-AF65-F5344CB8AC3E}">
        <p14:creationId xmlns:p14="http://schemas.microsoft.com/office/powerpoint/2010/main" val="12618449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DAFC7F-C25E-40E1-A2CE-085D9413D085}"/>
              </a:ext>
            </a:extLst>
          </p:cNvPr>
          <p:cNvSpPr>
            <a:spLocks noGrp="1"/>
          </p:cNvSpPr>
          <p:nvPr>
            <p:ph type="title"/>
          </p:nvPr>
        </p:nvSpPr>
        <p:spPr>
          <a:xfrm>
            <a:off x="497805" y="0"/>
            <a:ext cx="10515600" cy="1325563"/>
          </a:xfrm>
        </p:spPr>
        <p:txBody>
          <a:bodyPr/>
          <a:lstStyle/>
          <a:p>
            <a:r>
              <a:rPr lang="en-GB" dirty="0"/>
              <a:t>Pests!</a:t>
            </a:r>
          </a:p>
        </p:txBody>
      </p:sp>
      <p:pic>
        <p:nvPicPr>
          <p:cNvPr id="2050" name="Picture 2" descr="Snail, Leaf, Eating, Nature, Garden, Plant, Rain, Color">
            <a:extLst>
              <a:ext uri="{FF2B5EF4-FFF2-40B4-BE49-F238E27FC236}">
                <a16:creationId xmlns="" xmlns:a16="http://schemas.microsoft.com/office/drawing/2014/main" id="{546A1A94-64D9-43AC-BEE2-5225E47D4F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5625"/>
          <a:stretch/>
        </p:blipFill>
        <p:spPr bwMode="auto">
          <a:xfrm>
            <a:off x="557860" y="2133598"/>
            <a:ext cx="5300663" cy="35337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phid, Insects, Greenfly">
            <a:extLst>
              <a:ext uri="{FF2B5EF4-FFF2-40B4-BE49-F238E27FC236}">
                <a16:creationId xmlns="" xmlns:a16="http://schemas.microsoft.com/office/drawing/2014/main" id="{3FF635A3-86B6-45D3-9604-96DBE345F0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3137" y="2133599"/>
            <a:ext cx="5300663" cy="35337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074DA510-24C2-411D-8792-E444384C6D88}"/>
              </a:ext>
            </a:extLst>
          </p:cNvPr>
          <p:cNvSpPr txBox="1"/>
          <p:nvPr/>
        </p:nvSpPr>
        <p:spPr>
          <a:xfrm>
            <a:off x="3785204" y="1504946"/>
            <a:ext cx="4057095" cy="461665"/>
          </a:xfrm>
          <a:prstGeom prst="rect">
            <a:avLst/>
          </a:prstGeom>
          <a:noFill/>
        </p:spPr>
        <p:txBody>
          <a:bodyPr wrap="square" rtlCol="0">
            <a:spAutoFit/>
          </a:bodyPr>
          <a:lstStyle/>
          <a:p>
            <a:pPr algn="ctr"/>
            <a:r>
              <a:rPr lang="en-GB" sz="2400" dirty="0"/>
              <a:t>Like slugs, snails and aphids</a:t>
            </a:r>
          </a:p>
        </p:txBody>
      </p:sp>
      <p:pic>
        <p:nvPicPr>
          <p:cNvPr id="9" name="Picture 8">
            <a:extLst>
              <a:ext uri="{FF2B5EF4-FFF2-40B4-BE49-F238E27FC236}">
                <a16:creationId xmlns="" xmlns:a16="http://schemas.microsoft.com/office/drawing/2014/main" id="{A9F0AACA-9094-499F-B20D-9BAA1639EF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9500" y="6213590"/>
            <a:ext cx="952500" cy="644410"/>
          </a:xfrm>
          <a:prstGeom prst="rect">
            <a:avLst/>
          </a:prstGeom>
        </p:spPr>
      </p:pic>
      <p:pic>
        <p:nvPicPr>
          <p:cNvPr id="7" name="Picture 6" descr="D:\Training\Internship (PIPS)\SAW trust\Graphics\Logo images\Logo final\Lunchbox-logo final text 15-04-2015.png">
            <a:extLst>
              <a:ext uri="{FF2B5EF4-FFF2-40B4-BE49-F238E27FC236}">
                <a16:creationId xmlns="" xmlns:a16="http://schemas.microsoft.com/office/drawing/2014/main" id="{F19E019D-BCDB-48BF-9981-63A29B9C8DA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68478" y="6318387"/>
            <a:ext cx="1059128" cy="434816"/>
          </a:xfrm>
          <a:prstGeom prst="rect">
            <a:avLst/>
          </a:prstGeom>
          <a:noFill/>
          <a:ln>
            <a:noFill/>
          </a:ln>
        </p:spPr>
      </p:pic>
    </p:spTree>
    <p:extLst>
      <p:ext uri="{BB962C8B-B14F-4D97-AF65-F5344CB8AC3E}">
        <p14:creationId xmlns:p14="http://schemas.microsoft.com/office/powerpoint/2010/main" val="34585561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 xmlns:a16="http://schemas.microsoft.com/office/drawing/2014/main" id="{4F852381-45A2-4C95-955E-1D593A92E5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12" b="8534"/>
          <a:stretch/>
        </p:blipFill>
        <p:spPr bwMode="auto">
          <a:xfrm>
            <a:off x="5051601" y="565036"/>
            <a:ext cx="6664149" cy="5464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 xmlns:a16="http://schemas.microsoft.com/office/drawing/2014/main" id="{6314D750-6C70-4A0C-9D3A-0980E1A27866}"/>
              </a:ext>
            </a:extLst>
          </p:cNvPr>
          <p:cNvSpPr txBox="1"/>
          <p:nvPr/>
        </p:nvSpPr>
        <p:spPr>
          <a:xfrm>
            <a:off x="390916" y="426128"/>
            <a:ext cx="3248682" cy="1077218"/>
          </a:xfrm>
          <a:prstGeom prst="rect">
            <a:avLst/>
          </a:prstGeom>
          <a:noFill/>
        </p:spPr>
        <p:txBody>
          <a:bodyPr wrap="square" rtlCol="0">
            <a:spAutoFit/>
          </a:bodyPr>
          <a:lstStyle/>
          <a:p>
            <a:r>
              <a:rPr lang="en-GB" sz="3200" dirty="0"/>
              <a:t>Very close up image of an aphid</a:t>
            </a:r>
          </a:p>
        </p:txBody>
      </p:sp>
      <p:sp>
        <p:nvSpPr>
          <p:cNvPr id="8" name="TextBox 7">
            <a:extLst>
              <a:ext uri="{FF2B5EF4-FFF2-40B4-BE49-F238E27FC236}">
                <a16:creationId xmlns="" xmlns:a16="http://schemas.microsoft.com/office/drawing/2014/main" id="{F5D45CD6-32D9-4AF4-8FA7-E996CEC229FE}"/>
              </a:ext>
            </a:extLst>
          </p:cNvPr>
          <p:cNvSpPr txBox="1"/>
          <p:nvPr/>
        </p:nvSpPr>
        <p:spPr>
          <a:xfrm>
            <a:off x="971612" y="2672857"/>
            <a:ext cx="2414726" cy="1200328"/>
          </a:xfrm>
          <a:prstGeom prst="rect">
            <a:avLst/>
          </a:prstGeom>
          <a:noFill/>
        </p:spPr>
        <p:txBody>
          <a:bodyPr wrap="square" rtlCol="0">
            <a:spAutoFit/>
          </a:bodyPr>
          <a:lstStyle/>
          <a:p>
            <a:r>
              <a:rPr lang="en-GB" sz="2400" dirty="0"/>
              <a:t>Can you see its needle like mouth-part?</a:t>
            </a:r>
          </a:p>
        </p:txBody>
      </p:sp>
      <p:cxnSp>
        <p:nvCxnSpPr>
          <p:cNvPr id="10" name="Straight Arrow Connector 9">
            <a:extLst>
              <a:ext uri="{FF2B5EF4-FFF2-40B4-BE49-F238E27FC236}">
                <a16:creationId xmlns="" xmlns:a16="http://schemas.microsoft.com/office/drawing/2014/main" id="{2927A49A-3B35-41D5-ABFA-B059780C6495}"/>
              </a:ext>
            </a:extLst>
          </p:cNvPr>
          <p:cNvCxnSpPr>
            <a:cxnSpLocks/>
          </p:cNvCxnSpPr>
          <p:nvPr/>
        </p:nvCxnSpPr>
        <p:spPr>
          <a:xfrm>
            <a:off x="2629062" y="3329127"/>
            <a:ext cx="4721649" cy="16867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 xmlns:a16="http://schemas.microsoft.com/office/drawing/2014/main" id="{CDF3E871-9004-4273-9F73-6A655039BDDC}"/>
              </a:ext>
            </a:extLst>
          </p:cNvPr>
          <p:cNvSpPr txBox="1"/>
          <p:nvPr/>
        </p:nvSpPr>
        <p:spPr>
          <a:xfrm>
            <a:off x="212646" y="4565161"/>
            <a:ext cx="3557873" cy="1938992"/>
          </a:xfrm>
          <a:prstGeom prst="rect">
            <a:avLst/>
          </a:prstGeom>
          <a:noFill/>
        </p:spPr>
        <p:txBody>
          <a:bodyPr wrap="square" rtlCol="0">
            <a:spAutoFit/>
          </a:bodyPr>
          <a:lstStyle/>
          <a:p>
            <a:r>
              <a:rPr lang="en-GB" sz="2400" dirty="0"/>
              <a:t>Its called a stylet and is used to puncture the leaf or stem of plants to feed on the sugary sap inside.</a:t>
            </a:r>
          </a:p>
          <a:p>
            <a:endParaRPr lang="en-GB" sz="2400" dirty="0"/>
          </a:p>
        </p:txBody>
      </p:sp>
      <p:pic>
        <p:nvPicPr>
          <p:cNvPr id="13" name="Picture 12">
            <a:extLst>
              <a:ext uri="{FF2B5EF4-FFF2-40B4-BE49-F238E27FC236}">
                <a16:creationId xmlns="" xmlns:a16="http://schemas.microsoft.com/office/drawing/2014/main" id="{1923B7F4-1411-4352-88FB-A59F4408C1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9500" y="6213590"/>
            <a:ext cx="952500" cy="644410"/>
          </a:xfrm>
          <a:prstGeom prst="rect">
            <a:avLst/>
          </a:prstGeom>
        </p:spPr>
      </p:pic>
      <p:pic>
        <p:nvPicPr>
          <p:cNvPr id="14" name="Picture 13" descr="D:\Training\Internship (PIPS)\SAW trust\Graphics\Logo images\Logo final\Lunchbox-logo final text 15-04-2015.png">
            <a:extLst>
              <a:ext uri="{FF2B5EF4-FFF2-40B4-BE49-F238E27FC236}">
                <a16:creationId xmlns="" xmlns:a16="http://schemas.microsoft.com/office/drawing/2014/main" id="{EEE016B9-7E16-466B-935E-DB6940743EF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8478" y="6318387"/>
            <a:ext cx="1059128" cy="434816"/>
          </a:xfrm>
          <a:prstGeom prst="rect">
            <a:avLst/>
          </a:prstGeom>
          <a:noFill/>
          <a:ln>
            <a:noFill/>
          </a:ln>
        </p:spPr>
      </p:pic>
    </p:spTree>
    <p:extLst>
      <p:ext uri="{BB962C8B-B14F-4D97-AF65-F5344CB8AC3E}">
        <p14:creationId xmlns:p14="http://schemas.microsoft.com/office/powerpoint/2010/main" val="2745330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668991-6E37-4CAB-9D74-33C802ED88FD}"/>
              </a:ext>
            </a:extLst>
          </p:cNvPr>
          <p:cNvSpPr>
            <a:spLocks noGrp="1"/>
          </p:cNvSpPr>
          <p:nvPr>
            <p:ph type="title"/>
          </p:nvPr>
        </p:nvSpPr>
        <p:spPr>
          <a:xfrm>
            <a:off x="798924" y="0"/>
            <a:ext cx="10515600" cy="1325563"/>
          </a:xfrm>
        </p:spPr>
        <p:txBody>
          <a:bodyPr/>
          <a:lstStyle/>
          <a:p>
            <a:r>
              <a:rPr lang="en-GB" dirty="0"/>
              <a:t>Plants suffer from viruses </a:t>
            </a:r>
            <a:r>
              <a:rPr lang="en-GB" dirty="0" smtClean="0"/>
              <a:t>too!</a:t>
            </a:r>
            <a:endParaRPr lang="en-GB" dirty="0"/>
          </a:p>
        </p:txBody>
      </p:sp>
      <p:pic>
        <p:nvPicPr>
          <p:cNvPr id="4098" name="Picture 2" descr="https://bugwoodcloud.org/images/768x512/1571813.jpg">
            <a:extLst>
              <a:ext uri="{FF2B5EF4-FFF2-40B4-BE49-F238E27FC236}">
                <a16:creationId xmlns="" xmlns:a16="http://schemas.microsoft.com/office/drawing/2014/main" id="{CE4187A8-2E6A-4A27-B259-8B1B800D1A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1850" y="1422537"/>
            <a:ext cx="7400925" cy="48958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56A36305-16D9-4679-8CBA-8AAEA35898C8}"/>
              </a:ext>
            </a:extLst>
          </p:cNvPr>
          <p:cNvSpPr txBox="1"/>
          <p:nvPr/>
        </p:nvSpPr>
        <p:spPr>
          <a:xfrm>
            <a:off x="689976" y="1834225"/>
            <a:ext cx="2530675" cy="830997"/>
          </a:xfrm>
          <a:prstGeom prst="rect">
            <a:avLst/>
          </a:prstGeom>
          <a:noFill/>
        </p:spPr>
        <p:txBody>
          <a:bodyPr wrap="square" rtlCol="0">
            <a:spAutoFit/>
          </a:bodyPr>
          <a:lstStyle/>
          <a:p>
            <a:r>
              <a:rPr lang="en-GB" sz="2400" dirty="0"/>
              <a:t>Big-vein virus found in lettuce</a:t>
            </a:r>
          </a:p>
        </p:txBody>
      </p:sp>
      <p:sp>
        <p:nvSpPr>
          <p:cNvPr id="6" name="TextBox 5">
            <a:extLst>
              <a:ext uri="{FF2B5EF4-FFF2-40B4-BE49-F238E27FC236}">
                <a16:creationId xmlns="" xmlns:a16="http://schemas.microsoft.com/office/drawing/2014/main" id="{BB93896B-9B7F-4055-9812-12A4483FF316}"/>
              </a:ext>
            </a:extLst>
          </p:cNvPr>
          <p:cNvSpPr txBox="1"/>
          <p:nvPr/>
        </p:nvSpPr>
        <p:spPr>
          <a:xfrm>
            <a:off x="794714" y="3657151"/>
            <a:ext cx="1714500" cy="1569660"/>
          </a:xfrm>
          <a:prstGeom prst="rect">
            <a:avLst/>
          </a:prstGeom>
          <a:noFill/>
        </p:spPr>
        <p:txBody>
          <a:bodyPr wrap="square" rtlCol="0">
            <a:spAutoFit/>
          </a:bodyPr>
          <a:lstStyle/>
          <a:p>
            <a:r>
              <a:rPr lang="en-GB" sz="2400" dirty="0"/>
              <a:t>Can you see the larger than normal leaf veins?</a:t>
            </a:r>
          </a:p>
        </p:txBody>
      </p:sp>
      <p:cxnSp>
        <p:nvCxnSpPr>
          <p:cNvPr id="7" name="Straight Arrow Connector 6">
            <a:extLst>
              <a:ext uri="{FF2B5EF4-FFF2-40B4-BE49-F238E27FC236}">
                <a16:creationId xmlns="" xmlns:a16="http://schemas.microsoft.com/office/drawing/2014/main" id="{F0FC5FF2-2609-4C9D-87C5-8D7AAFFAA09B}"/>
              </a:ext>
            </a:extLst>
          </p:cNvPr>
          <p:cNvCxnSpPr>
            <a:cxnSpLocks/>
            <a:stCxn id="6" idx="3"/>
          </p:cNvCxnSpPr>
          <p:nvPr/>
        </p:nvCxnSpPr>
        <p:spPr>
          <a:xfrm>
            <a:off x="2509214" y="4441981"/>
            <a:ext cx="3672511" cy="66121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 xmlns:a16="http://schemas.microsoft.com/office/drawing/2014/main" id="{A66AC874-A745-4C21-A628-2A2C0474E9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9500" y="6213590"/>
            <a:ext cx="952500" cy="644410"/>
          </a:xfrm>
          <a:prstGeom prst="rect">
            <a:avLst/>
          </a:prstGeom>
        </p:spPr>
      </p:pic>
      <p:pic>
        <p:nvPicPr>
          <p:cNvPr id="8" name="Picture 7" descr="D:\Training\Internship (PIPS)\SAW trust\Graphics\Logo images\Logo final\Lunchbox-logo final text 15-04-2015.png">
            <a:extLst>
              <a:ext uri="{FF2B5EF4-FFF2-40B4-BE49-F238E27FC236}">
                <a16:creationId xmlns="" xmlns:a16="http://schemas.microsoft.com/office/drawing/2014/main" id="{0C77D974-0894-4BFF-A764-321994741E9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8478" y="6318387"/>
            <a:ext cx="1059128" cy="434816"/>
          </a:xfrm>
          <a:prstGeom prst="rect">
            <a:avLst/>
          </a:prstGeom>
          <a:noFill/>
          <a:ln>
            <a:noFill/>
          </a:ln>
        </p:spPr>
      </p:pic>
    </p:spTree>
    <p:extLst>
      <p:ext uri="{BB962C8B-B14F-4D97-AF65-F5344CB8AC3E}">
        <p14:creationId xmlns:p14="http://schemas.microsoft.com/office/powerpoint/2010/main" val="2022186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ED3D13-7558-44B8-AF59-5338D1BF3781}"/>
              </a:ext>
            </a:extLst>
          </p:cNvPr>
          <p:cNvSpPr>
            <a:spLocks noGrp="1"/>
          </p:cNvSpPr>
          <p:nvPr>
            <p:ph type="title"/>
          </p:nvPr>
        </p:nvSpPr>
        <p:spPr>
          <a:xfrm>
            <a:off x="838200" y="0"/>
            <a:ext cx="10515600" cy="1325563"/>
          </a:xfrm>
        </p:spPr>
        <p:txBody>
          <a:bodyPr/>
          <a:lstStyle/>
          <a:p>
            <a:r>
              <a:rPr lang="en-GB" dirty="0"/>
              <a:t>Pests can pass viruses onto other plants!</a:t>
            </a:r>
          </a:p>
        </p:txBody>
      </p:sp>
      <p:pic>
        <p:nvPicPr>
          <p:cNvPr id="5122" name="Picture 2" descr="File:TMV virus under magnification.jpg">
            <a:extLst>
              <a:ext uri="{FF2B5EF4-FFF2-40B4-BE49-F238E27FC236}">
                <a16:creationId xmlns="" xmlns:a16="http://schemas.microsoft.com/office/drawing/2014/main" id="{B6CF0A4C-FE76-4110-A113-0E13374455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495424"/>
            <a:ext cx="4733925" cy="47339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54911128-03A9-457C-B45C-8F872AB61ADB}"/>
              </a:ext>
            </a:extLst>
          </p:cNvPr>
          <p:cNvSpPr txBox="1"/>
          <p:nvPr/>
        </p:nvSpPr>
        <p:spPr>
          <a:xfrm>
            <a:off x="838200" y="1690688"/>
            <a:ext cx="4498204" cy="1200328"/>
          </a:xfrm>
          <a:prstGeom prst="rect">
            <a:avLst/>
          </a:prstGeom>
          <a:noFill/>
        </p:spPr>
        <p:txBody>
          <a:bodyPr wrap="square" rtlCol="0">
            <a:spAutoFit/>
          </a:bodyPr>
          <a:lstStyle/>
          <a:p>
            <a:r>
              <a:rPr lang="en-GB" sz="2400" dirty="0"/>
              <a:t>This is an image of a plant virus called Tobacco Mosaic Virus under a high powered microscope.</a:t>
            </a:r>
          </a:p>
        </p:txBody>
      </p:sp>
      <p:sp>
        <p:nvSpPr>
          <p:cNvPr id="5" name="TextBox 4">
            <a:extLst>
              <a:ext uri="{FF2B5EF4-FFF2-40B4-BE49-F238E27FC236}">
                <a16:creationId xmlns="" xmlns:a16="http://schemas.microsoft.com/office/drawing/2014/main" id="{3D0DC660-C5F5-4F4E-A40B-8B74D623CE6A}"/>
              </a:ext>
            </a:extLst>
          </p:cNvPr>
          <p:cNvSpPr txBox="1"/>
          <p:nvPr/>
        </p:nvSpPr>
        <p:spPr>
          <a:xfrm>
            <a:off x="707279" y="3346471"/>
            <a:ext cx="5092512" cy="830997"/>
          </a:xfrm>
          <a:prstGeom prst="rect">
            <a:avLst/>
          </a:prstGeom>
          <a:noFill/>
        </p:spPr>
        <p:txBody>
          <a:bodyPr wrap="square" rtlCol="0">
            <a:spAutoFit/>
          </a:bodyPr>
          <a:lstStyle/>
          <a:p>
            <a:r>
              <a:rPr lang="en-GB" sz="2400" dirty="0"/>
              <a:t>The virus causes the plants leaves to be discoloured and stunts their growth.</a:t>
            </a:r>
          </a:p>
        </p:txBody>
      </p:sp>
      <p:sp>
        <p:nvSpPr>
          <p:cNvPr id="7" name="TextBox 6">
            <a:extLst>
              <a:ext uri="{FF2B5EF4-FFF2-40B4-BE49-F238E27FC236}">
                <a16:creationId xmlns="" xmlns:a16="http://schemas.microsoft.com/office/drawing/2014/main" id="{DBD396AA-3928-4E59-8131-1F51BFB43073}"/>
              </a:ext>
            </a:extLst>
          </p:cNvPr>
          <p:cNvSpPr txBox="1"/>
          <p:nvPr/>
        </p:nvSpPr>
        <p:spPr>
          <a:xfrm>
            <a:off x="772739" y="4778802"/>
            <a:ext cx="4922316" cy="1200328"/>
          </a:xfrm>
          <a:prstGeom prst="rect">
            <a:avLst/>
          </a:prstGeom>
          <a:noFill/>
        </p:spPr>
        <p:txBody>
          <a:bodyPr wrap="square" rtlCol="0">
            <a:spAutoFit/>
          </a:bodyPr>
          <a:lstStyle/>
          <a:p>
            <a:r>
              <a:rPr lang="en-GB" sz="2400" dirty="0"/>
              <a:t>Aphids and other plant eating insects can transmit this virus and others onto the plants they feed from.</a:t>
            </a:r>
          </a:p>
        </p:txBody>
      </p:sp>
      <p:pic>
        <p:nvPicPr>
          <p:cNvPr id="8" name="Picture 7">
            <a:extLst>
              <a:ext uri="{FF2B5EF4-FFF2-40B4-BE49-F238E27FC236}">
                <a16:creationId xmlns="" xmlns:a16="http://schemas.microsoft.com/office/drawing/2014/main" id="{C5A7498F-A59C-486F-AD34-586E07E109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9500" y="6213590"/>
            <a:ext cx="952500" cy="644410"/>
          </a:xfrm>
          <a:prstGeom prst="rect">
            <a:avLst/>
          </a:prstGeom>
        </p:spPr>
      </p:pic>
      <p:pic>
        <p:nvPicPr>
          <p:cNvPr id="9" name="Picture 8" descr="D:\Training\Internship (PIPS)\SAW trust\Graphics\Logo images\Logo final\Lunchbox-logo final text 15-04-2015.png">
            <a:extLst>
              <a:ext uri="{FF2B5EF4-FFF2-40B4-BE49-F238E27FC236}">
                <a16:creationId xmlns="" xmlns:a16="http://schemas.microsoft.com/office/drawing/2014/main" id="{C02B4127-37EC-455A-9E69-3E0268DB515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8478" y="6318387"/>
            <a:ext cx="1059128" cy="434816"/>
          </a:xfrm>
          <a:prstGeom prst="rect">
            <a:avLst/>
          </a:prstGeom>
          <a:noFill/>
          <a:ln>
            <a:noFill/>
          </a:ln>
        </p:spPr>
      </p:pic>
    </p:spTree>
    <p:extLst>
      <p:ext uri="{BB962C8B-B14F-4D97-AF65-F5344CB8AC3E}">
        <p14:creationId xmlns:p14="http://schemas.microsoft.com/office/powerpoint/2010/main" val="34658593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FA976D-7162-40C6-9395-792E47637476}"/>
              </a:ext>
            </a:extLst>
          </p:cNvPr>
          <p:cNvSpPr>
            <a:spLocks noGrp="1"/>
          </p:cNvSpPr>
          <p:nvPr>
            <p:ph type="title"/>
          </p:nvPr>
        </p:nvSpPr>
        <p:spPr/>
        <p:txBody>
          <a:bodyPr/>
          <a:lstStyle/>
          <a:p>
            <a:r>
              <a:rPr lang="en-GB" dirty="0"/>
              <a:t>So how do we control insect pests?</a:t>
            </a:r>
          </a:p>
        </p:txBody>
      </p:sp>
      <p:pic>
        <p:nvPicPr>
          <p:cNvPr id="6146" name="Picture 2" descr="Spray, Bottle, Insecticide, Poisonous, Pesticide">
            <a:extLst>
              <a:ext uri="{FF2B5EF4-FFF2-40B4-BE49-F238E27FC236}">
                <a16:creationId xmlns="" xmlns:a16="http://schemas.microsoft.com/office/drawing/2014/main" id="{5FF6CECE-9DC0-4FBA-8307-018964B42E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50" y="2714625"/>
            <a:ext cx="3030538" cy="31623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179C275A-1AD6-4458-8B04-2DE316A1AA23}"/>
              </a:ext>
            </a:extLst>
          </p:cNvPr>
          <p:cNvSpPr txBox="1"/>
          <p:nvPr/>
        </p:nvSpPr>
        <p:spPr>
          <a:xfrm>
            <a:off x="810838" y="2043185"/>
            <a:ext cx="2121788" cy="830997"/>
          </a:xfrm>
          <a:prstGeom prst="rect">
            <a:avLst/>
          </a:prstGeom>
          <a:noFill/>
        </p:spPr>
        <p:txBody>
          <a:bodyPr wrap="square" rtlCol="0">
            <a:spAutoFit/>
          </a:bodyPr>
          <a:lstStyle/>
          <a:p>
            <a:r>
              <a:rPr lang="en-GB" sz="2400" b="1" dirty="0"/>
              <a:t>Insecticides</a:t>
            </a:r>
          </a:p>
          <a:p>
            <a:r>
              <a:rPr lang="en-GB" sz="2400" b="1" dirty="0"/>
              <a:t>(Chemicals)</a:t>
            </a:r>
          </a:p>
        </p:txBody>
      </p:sp>
      <p:sp>
        <p:nvSpPr>
          <p:cNvPr id="6" name="TextBox 5">
            <a:extLst>
              <a:ext uri="{FF2B5EF4-FFF2-40B4-BE49-F238E27FC236}">
                <a16:creationId xmlns="" xmlns:a16="http://schemas.microsoft.com/office/drawing/2014/main" id="{58C80559-454F-4328-B1CB-3F966C7B9784}"/>
              </a:ext>
            </a:extLst>
          </p:cNvPr>
          <p:cNvSpPr txBox="1"/>
          <p:nvPr/>
        </p:nvSpPr>
        <p:spPr>
          <a:xfrm>
            <a:off x="4341182" y="3350017"/>
            <a:ext cx="621436" cy="1107996"/>
          </a:xfrm>
          <a:prstGeom prst="rect">
            <a:avLst/>
          </a:prstGeom>
          <a:noFill/>
        </p:spPr>
        <p:txBody>
          <a:bodyPr wrap="square" rtlCol="0">
            <a:spAutoFit/>
          </a:bodyPr>
          <a:lstStyle/>
          <a:p>
            <a:r>
              <a:rPr lang="en-GB" sz="6600" b="1" dirty="0"/>
              <a:t>=</a:t>
            </a:r>
          </a:p>
        </p:txBody>
      </p:sp>
      <p:sp>
        <p:nvSpPr>
          <p:cNvPr id="7" name="TextBox 6">
            <a:extLst>
              <a:ext uri="{FF2B5EF4-FFF2-40B4-BE49-F238E27FC236}">
                <a16:creationId xmlns="" xmlns:a16="http://schemas.microsoft.com/office/drawing/2014/main" id="{3061BAD8-616A-421F-A4CD-5231E7C3FEAF}"/>
              </a:ext>
            </a:extLst>
          </p:cNvPr>
          <p:cNvSpPr txBox="1"/>
          <p:nvPr/>
        </p:nvSpPr>
        <p:spPr>
          <a:xfrm>
            <a:off x="5093513" y="3074285"/>
            <a:ext cx="1136341" cy="1569660"/>
          </a:xfrm>
          <a:prstGeom prst="rect">
            <a:avLst/>
          </a:prstGeom>
          <a:noFill/>
        </p:spPr>
        <p:txBody>
          <a:bodyPr wrap="square" rtlCol="0">
            <a:spAutoFit/>
          </a:bodyPr>
          <a:lstStyle/>
          <a:p>
            <a:pPr algn="ctr"/>
            <a:r>
              <a:rPr lang="en-GB" sz="2400" dirty="0"/>
              <a:t>Kills pests like aphids</a:t>
            </a:r>
          </a:p>
        </p:txBody>
      </p:sp>
      <p:sp>
        <p:nvSpPr>
          <p:cNvPr id="9" name="TextBox 8">
            <a:extLst>
              <a:ext uri="{FF2B5EF4-FFF2-40B4-BE49-F238E27FC236}">
                <a16:creationId xmlns="" xmlns:a16="http://schemas.microsoft.com/office/drawing/2014/main" id="{5FFEA038-9D30-40F4-9F6A-733DEA370190}"/>
              </a:ext>
            </a:extLst>
          </p:cNvPr>
          <p:cNvSpPr txBox="1"/>
          <p:nvPr/>
        </p:nvSpPr>
        <p:spPr>
          <a:xfrm>
            <a:off x="6317704" y="3278928"/>
            <a:ext cx="621436" cy="1107996"/>
          </a:xfrm>
          <a:prstGeom prst="rect">
            <a:avLst/>
          </a:prstGeom>
          <a:noFill/>
        </p:spPr>
        <p:txBody>
          <a:bodyPr wrap="square" rtlCol="0">
            <a:spAutoFit/>
          </a:bodyPr>
          <a:lstStyle/>
          <a:p>
            <a:r>
              <a:rPr lang="en-GB" sz="6600" b="1" dirty="0"/>
              <a:t>+</a:t>
            </a:r>
          </a:p>
        </p:txBody>
      </p:sp>
      <p:sp>
        <p:nvSpPr>
          <p:cNvPr id="10" name="TextBox 9">
            <a:extLst>
              <a:ext uri="{FF2B5EF4-FFF2-40B4-BE49-F238E27FC236}">
                <a16:creationId xmlns="" xmlns:a16="http://schemas.microsoft.com/office/drawing/2014/main" id="{1DB0A197-E016-475B-BE95-5587DB39A3D7}"/>
              </a:ext>
            </a:extLst>
          </p:cNvPr>
          <p:cNvSpPr txBox="1"/>
          <p:nvPr/>
        </p:nvSpPr>
        <p:spPr>
          <a:xfrm>
            <a:off x="8920599" y="2786201"/>
            <a:ext cx="1808621" cy="2308324"/>
          </a:xfrm>
          <a:prstGeom prst="rect">
            <a:avLst/>
          </a:prstGeom>
          <a:noFill/>
        </p:spPr>
        <p:txBody>
          <a:bodyPr wrap="square" rtlCol="0">
            <a:spAutoFit/>
          </a:bodyPr>
          <a:lstStyle/>
          <a:p>
            <a:pPr algn="ctr"/>
            <a:r>
              <a:rPr lang="en-GB" sz="2400" dirty="0"/>
              <a:t>The chemicals run into surrounding soil and rivers</a:t>
            </a:r>
          </a:p>
        </p:txBody>
      </p:sp>
      <p:sp>
        <p:nvSpPr>
          <p:cNvPr id="11" name="TextBox 10">
            <a:extLst>
              <a:ext uri="{FF2B5EF4-FFF2-40B4-BE49-F238E27FC236}">
                <a16:creationId xmlns="" xmlns:a16="http://schemas.microsoft.com/office/drawing/2014/main" id="{00D22DA2-2E64-4F38-AFFD-BF01CDDF2416}"/>
              </a:ext>
            </a:extLst>
          </p:cNvPr>
          <p:cNvSpPr txBox="1"/>
          <p:nvPr/>
        </p:nvSpPr>
        <p:spPr>
          <a:xfrm>
            <a:off x="8355166" y="3269034"/>
            <a:ext cx="621436" cy="1107996"/>
          </a:xfrm>
          <a:prstGeom prst="rect">
            <a:avLst/>
          </a:prstGeom>
          <a:noFill/>
        </p:spPr>
        <p:txBody>
          <a:bodyPr wrap="square" rtlCol="0">
            <a:spAutoFit/>
          </a:bodyPr>
          <a:lstStyle/>
          <a:p>
            <a:r>
              <a:rPr lang="en-GB" sz="6600" b="1" dirty="0"/>
              <a:t>+</a:t>
            </a:r>
          </a:p>
        </p:txBody>
      </p:sp>
      <p:sp>
        <p:nvSpPr>
          <p:cNvPr id="12" name="TextBox 11">
            <a:extLst>
              <a:ext uri="{FF2B5EF4-FFF2-40B4-BE49-F238E27FC236}">
                <a16:creationId xmlns="" xmlns:a16="http://schemas.microsoft.com/office/drawing/2014/main" id="{4ED38E06-B008-4028-BE8A-278AB91C1AFE}"/>
              </a:ext>
            </a:extLst>
          </p:cNvPr>
          <p:cNvSpPr txBox="1"/>
          <p:nvPr/>
        </p:nvSpPr>
        <p:spPr>
          <a:xfrm>
            <a:off x="7130816" y="2780138"/>
            <a:ext cx="1136341" cy="1938992"/>
          </a:xfrm>
          <a:prstGeom prst="rect">
            <a:avLst/>
          </a:prstGeom>
          <a:noFill/>
        </p:spPr>
        <p:txBody>
          <a:bodyPr wrap="square" rtlCol="0">
            <a:spAutoFit/>
          </a:bodyPr>
          <a:lstStyle/>
          <a:p>
            <a:pPr algn="ctr"/>
            <a:r>
              <a:rPr lang="en-GB" sz="2400" dirty="0"/>
              <a:t>Kills useful insects like bees!</a:t>
            </a:r>
          </a:p>
        </p:txBody>
      </p:sp>
      <p:pic>
        <p:nvPicPr>
          <p:cNvPr id="13" name="Picture 12">
            <a:extLst>
              <a:ext uri="{FF2B5EF4-FFF2-40B4-BE49-F238E27FC236}">
                <a16:creationId xmlns="" xmlns:a16="http://schemas.microsoft.com/office/drawing/2014/main" id="{8595637B-D546-41D3-9E19-92EC87A9A5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9500" y="6213590"/>
            <a:ext cx="952500" cy="644410"/>
          </a:xfrm>
          <a:prstGeom prst="rect">
            <a:avLst/>
          </a:prstGeom>
        </p:spPr>
      </p:pic>
      <p:pic>
        <p:nvPicPr>
          <p:cNvPr id="14" name="Picture 13" descr="D:\Training\Internship (PIPS)\SAW trust\Graphics\Logo images\Logo final\Lunchbox-logo final text 15-04-2015.png">
            <a:extLst>
              <a:ext uri="{FF2B5EF4-FFF2-40B4-BE49-F238E27FC236}">
                <a16:creationId xmlns="" xmlns:a16="http://schemas.microsoft.com/office/drawing/2014/main" id="{EA6C60B3-58B6-4342-9BB8-E5BA9807B84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8478" y="6318387"/>
            <a:ext cx="1059128" cy="434816"/>
          </a:xfrm>
          <a:prstGeom prst="rect">
            <a:avLst/>
          </a:prstGeom>
          <a:noFill/>
          <a:ln>
            <a:noFill/>
          </a:ln>
        </p:spPr>
      </p:pic>
    </p:spTree>
    <p:extLst>
      <p:ext uri="{BB962C8B-B14F-4D97-AF65-F5344CB8AC3E}">
        <p14:creationId xmlns:p14="http://schemas.microsoft.com/office/powerpoint/2010/main" val="21738084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23638A-A350-4ECD-B0F8-E04970E90D48}"/>
              </a:ext>
            </a:extLst>
          </p:cNvPr>
          <p:cNvSpPr>
            <a:spLocks noGrp="1"/>
          </p:cNvSpPr>
          <p:nvPr>
            <p:ph type="title"/>
          </p:nvPr>
        </p:nvSpPr>
        <p:spPr>
          <a:xfrm>
            <a:off x="759646" y="-103772"/>
            <a:ext cx="10515600" cy="1325563"/>
          </a:xfrm>
        </p:spPr>
        <p:txBody>
          <a:bodyPr/>
          <a:lstStyle/>
          <a:p>
            <a:r>
              <a:rPr lang="en-GB" dirty="0"/>
              <a:t>Other types of pest control</a:t>
            </a:r>
          </a:p>
        </p:txBody>
      </p:sp>
      <p:sp>
        <p:nvSpPr>
          <p:cNvPr id="4" name="TextBox 3">
            <a:extLst>
              <a:ext uri="{FF2B5EF4-FFF2-40B4-BE49-F238E27FC236}">
                <a16:creationId xmlns="" xmlns:a16="http://schemas.microsoft.com/office/drawing/2014/main" id="{18D13428-9026-46C8-B49D-A067C4B47562}"/>
              </a:ext>
            </a:extLst>
          </p:cNvPr>
          <p:cNvSpPr txBox="1"/>
          <p:nvPr/>
        </p:nvSpPr>
        <p:spPr>
          <a:xfrm>
            <a:off x="602540" y="1134263"/>
            <a:ext cx="4203683" cy="461665"/>
          </a:xfrm>
          <a:prstGeom prst="rect">
            <a:avLst/>
          </a:prstGeom>
          <a:noFill/>
        </p:spPr>
        <p:txBody>
          <a:bodyPr wrap="square" rtlCol="0">
            <a:spAutoFit/>
          </a:bodyPr>
          <a:lstStyle/>
          <a:p>
            <a:r>
              <a:rPr lang="en-GB" sz="2400" u="sng" dirty="0"/>
              <a:t>Crop improvement</a:t>
            </a:r>
          </a:p>
        </p:txBody>
      </p:sp>
      <p:sp>
        <p:nvSpPr>
          <p:cNvPr id="5" name="TextBox 4">
            <a:extLst>
              <a:ext uri="{FF2B5EF4-FFF2-40B4-BE49-F238E27FC236}">
                <a16:creationId xmlns="" xmlns:a16="http://schemas.microsoft.com/office/drawing/2014/main" id="{71950310-B98D-4917-A85B-68EC015871D3}"/>
              </a:ext>
            </a:extLst>
          </p:cNvPr>
          <p:cNvSpPr txBox="1"/>
          <p:nvPr/>
        </p:nvSpPr>
        <p:spPr>
          <a:xfrm>
            <a:off x="432038" y="1538717"/>
            <a:ext cx="5721239" cy="3046988"/>
          </a:xfrm>
          <a:prstGeom prst="rect">
            <a:avLst/>
          </a:prstGeom>
          <a:noFill/>
        </p:spPr>
        <p:txBody>
          <a:bodyPr wrap="square" rtlCol="0">
            <a:spAutoFit/>
          </a:bodyPr>
          <a:lstStyle/>
          <a:p>
            <a:r>
              <a:rPr lang="en-GB" sz="2400" dirty="0"/>
              <a:t>Scientist try to develop or grow plants that are resistant to either the insect or </a:t>
            </a:r>
            <a:r>
              <a:rPr lang="en-GB" sz="2400" dirty="0" smtClean="0"/>
              <a:t>the disease </a:t>
            </a:r>
            <a:r>
              <a:rPr lang="en-GB" sz="2400" dirty="0"/>
              <a:t>they carry.</a:t>
            </a:r>
          </a:p>
          <a:p>
            <a:endParaRPr lang="en-GB" sz="2400" dirty="0"/>
          </a:p>
          <a:p>
            <a:r>
              <a:rPr lang="en-GB" sz="2400" dirty="0"/>
              <a:t>They can do this by a variety of means, selective and cross-breeding and genetic engineering (when they alter the DNA of a </a:t>
            </a:r>
            <a:r>
              <a:rPr lang="en-GB" sz="2400" dirty="0" smtClean="0"/>
              <a:t>plant)</a:t>
            </a:r>
            <a:endParaRPr lang="en-GB" sz="2400" dirty="0"/>
          </a:p>
        </p:txBody>
      </p:sp>
      <p:grpSp>
        <p:nvGrpSpPr>
          <p:cNvPr id="7" name="Group 6">
            <a:extLst>
              <a:ext uri="{FF2B5EF4-FFF2-40B4-BE49-F238E27FC236}">
                <a16:creationId xmlns="" xmlns:a16="http://schemas.microsoft.com/office/drawing/2014/main" id="{08117E0A-8D1D-4739-A65B-D8CA8DC6E219}"/>
              </a:ext>
            </a:extLst>
          </p:cNvPr>
          <p:cNvGrpSpPr/>
          <p:nvPr/>
        </p:nvGrpSpPr>
        <p:grpSpPr>
          <a:xfrm>
            <a:off x="838198" y="4217197"/>
            <a:ext cx="5001086" cy="2500544"/>
            <a:chOff x="1441142" y="1206877"/>
            <a:chExt cx="9144000" cy="4572000"/>
          </a:xfrm>
        </p:grpSpPr>
        <p:pic>
          <p:nvPicPr>
            <p:cNvPr id="8" name="Picture 12" descr="Salad, Food, Vegetables, Lettuce, Diet, Fresh, Green">
              <a:extLst>
                <a:ext uri="{FF2B5EF4-FFF2-40B4-BE49-F238E27FC236}">
                  <a16:creationId xmlns="" xmlns:a16="http://schemas.microsoft.com/office/drawing/2014/main" id="{94477801-79DA-4EEB-9450-892F28483F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1142" y="1206877"/>
              <a:ext cx="9144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Sunglasses, Face, Emotion, Smiley, Emoticon, Smilies">
              <a:extLst>
                <a:ext uri="{FF2B5EF4-FFF2-40B4-BE49-F238E27FC236}">
                  <a16:creationId xmlns="" xmlns:a16="http://schemas.microsoft.com/office/drawing/2014/main" id="{35A5848B-FE8D-4C34-B635-9A650F3DEF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571" t="50278" r="11394"/>
            <a:stretch/>
          </p:blipFill>
          <p:spPr bwMode="auto">
            <a:xfrm>
              <a:off x="5750922" y="4678532"/>
              <a:ext cx="943277" cy="6008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Mitt, Boxing, Glove, Sports, Fight, Boxer">
              <a:extLst>
                <a:ext uri="{FF2B5EF4-FFF2-40B4-BE49-F238E27FC236}">
                  <a16:creationId xmlns="" xmlns:a16="http://schemas.microsoft.com/office/drawing/2014/main" id="{A563B077-13B2-407F-B73F-2A9C68CDC1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791305">
              <a:off x="8594062" y="4495240"/>
              <a:ext cx="1371437" cy="925720"/>
            </a:xfrm>
            <a:prstGeom prst="rect">
              <a:avLst/>
            </a:prstGeom>
            <a:noFill/>
            <a:extLst>
              <a:ext uri="{909E8E84-426E-40dd-AFC4-6F175D3DCCD1}">
                <a14:hiddenFill xmlns:a14="http://schemas.microsoft.com/office/drawing/2010/main">
                  <a:solidFill>
                    <a:srgbClr val="FFFFFF"/>
                  </a:solidFill>
                </a14:hiddenFill>
              </a:ext>
            </a:extLst>
          </p:spPr>
        </p:pic>
        <p:sp>
          <p:nvSpPr>
            <p:cNvPr id="11" name="Block Arc 10">
              <a:extLst>
                <a:ext uri="{FF2B5EF4-FFF2-40B4-BE49-F238E27FC236}">
                  <a16:creationId xmlns="" xmlns:a16="http://schemas.microsoft.com/office/drawing/2014/main" id="{D9991DCC-2409-4293-A08D-61AFDEA28E3A}"/>
                </a:ext>
              </a:extLst>
            </p:cNvPr>
            <p:cNvSpPr/>
            <p:nvPr/>
          </p:nvSpPr>
          <p:spPr>
            <a:xfrm rot="14364259">
              <a:off x="2716568" y="3451440"/>
              <a:ext cx="2130641" cy="1207363"/>
            </a:xfrm>
            <a:prstGeom prst="blockArc">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2" name="Picture 10" descr="Mitt, Boxing, Glove, Sports, Fight, Boxer">
              <a:extLst>
                <a:ext uri="{FF2B5EF4-FFF2-40B4-BE49-F238E27FC236}">
                  <a16:creationId xmlns="" xmlns:a16="http://schemas.microsoft.com/office/drawing/2014/main" id="{BA360E0C-7CC6-4B3F-8463-616950F8FE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892586" flipH="1" flipV="1">
              <a:off x="2528523" y="2719165"/>
              <a:ext cx="1431767" cy="966442"/>
            </a:xfrm>
            <a:prstGeom prst="rect">
              <a:avLst/>
            </a:prstGeom>
            <a:noFill/>
            <a:extLst>
              <a:ext uri="{909E8E84-426E-40dd-AFC4-6F175D3DCCD1}">
                <a14:hiddenFill xmlns:a14="http://schemas.microsoft.com/office/drawing/2010/main">
                  <a:solidFill>
                    <a:srgbClr val="FFFFFF"/>
                  </a:solidFill>
                </a14:hiddenFill>
              </a:ext>
            </a:extLst>
          </p:spPr>
        </p:pic>
        <p:sp>
          <p:nvSpPr>
            <p:cNvPr id="13" name="Chord 12">
              <a:extLst>
                <a:ext uri="{FF2B5EF4-FFF2-40B4-BE49-F238E27FC236}">
                  <a16:creationId xmlns="" xmlns:a16="http://schemas.microsoft.com/office/drawing/2014/main" id="{4B2EBF0D-8BA9-4747-85A3-C0DCAD926A6F}"/>
                </a:ext>
              </a:extLst>
            </p:cNvPr>
            <p:cNvSpPr/>
            <p:nvPr/>
          </p:nvSpPr>
          <p:spPr>
            <a:xfrm rot="19723413">
              <a:off x="5166243" y="3757719"/>
              <a:ext cx="647661" cy="594804"/>
            </a:xfrm>
            <a:prstGeom prst="chor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hord 13">
              <a:extLst>
                <a:ext uri="{FF2B5EF4-FFF2-40B4-BE49-F238E27FC236}">
                  <a16:creationId xmlns="" xmlns:a16="http://schemas.microsoft.com/office/drawing/2014/main" id="{8F0E2612-DB4D-486A-B572-CC605CD6C540}"/>
                </a:ext>
              </a:extLst>
            </p:cNvPr>
            <p:cNvSpPr/>
            <p:nvPr/>
          </p:nvSpPr>
          <p:spPr>
            <a:xfrm rot="15913189">
              <a:off x="6222082" y="3839921"/>
              <a:ext cx="647661" cy="594804"/>
            </a:xfrm>
            <a:prstGeom prst="chor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a:extLst>
              <a:ext uri="{FF2B5EF4-FFF2-40B4-BE49-F238E27FC236}">
                <a16:creationId xmlns="" xmlns:a16="http://schemas.microsoft.com/office/drawing/2014/main" id="{03E68929-0AD9-4047-838C-2F2C95134B72}"/>
              </a:ext>
            </a:extLst>
          </p:cNvPr>
          <p:cNvSpPr txBox="1"/>
          <p:nvPr/>
        </p:nvSpPr>
        <p:spPr>
          <a:xfrm>
            <a:off x="6387323" y="1083416"/>
            <a:ext cx="4203683" cy="461665"/>
          </a:xfrm>
          <a:prstGeom prst="rect">
            <a:avLst/>
          </a:prstGeom>
          <a:noFill/>
        </p:spPr>
        <p:txBody>
          <a:bodyPr wrap="square" rtlCol="0">
            <a:spAutoFit/>
          </a:bodyPr>
          <a:lstStyle/>
          <a:p>
            <a:r>
              <a:rPr lang="en-GB" sz="2400" u="sng" dirty="0"/>
              <a:t>Biological control</a:t>
            </a:r>
          </a:p>
        </p:txBody>
      </p:sp>
      <p:sp>
        <p:nvSpPr>
          <p:cNvPr id="16" name="TextBox 15">
            <a:extLst>
              <a:ext uri="{FF2B5EF4-FFF2-40B4-BE49-F238E27FC236}">
                <a16:creationId xmlns="" xmlns:a16="http://schemas.microsoft.com/office/drawing/2014/main" id="{281E3A43-CA7E-485D-8657-F39865568000}"/>
              </a:ext>
            </a:extLst>
          </p:cNvPr>
          <p:cNvSpPr txBox="1"/>
          <p:nvPr/>
        </p:nvSpPr>
        <p:spPr>
          <a:xfrm>
            <a:off x="6282586" y="1708939"/>
            <a:ext cx="5393925" cy="2308324"/>
          </a:xfrm>
          <a:prstGeom prst="rect">
            <a:avLst/>
          </a:prstGeom>
          <a:noFill/>
        </p:spPr>
        <p:txBody>
          <a:bodyPr wrap="square" rtlCol="0">
            <a:spAutoFit/>
          </a:bodyPr>
          <a:lstStyle/>
          <a:p>
            <a:r>
              <a:rPr lang="en-GB" sz="2400" dirty="0"/>
              <a:t>This is a method of pest control that requires the use of another organism.</a:t>
            </a:r>
          </a:p>
          <a:p>
            <a:endParaRPr lang="en-GB" sz="2400" dirty="0"/>
          </a:p>
          <a:p>
            <a:r>
              <a:rPr lang="en-GB" sz="2400" dirty="0"/>
              <a:t>A natural enemy of the pest is introduced to control their numbers. For example the enemy will eat the pest.</a:t>
            </a:r>
          </a:p>
        </p:txBody>
      </p:sp>
      <p:pic>
        <p:nvPicPr>
          <p:cNvPr id="1026" name="Picture 2" descr="Animal Silhouettes, Snake, Bird, Spider, Snail">
            <a:extLst>
              <a:ext uri="{FF2B5EF4-FFF2-40B4-BE49-F238E27FC236}">
                <a16:creationId xmlns="" xmlns:a16="http://schemas.microsoft.com/office/drawing/2014/main" id="{75611EA5-CC6C-494C-8B1E-A763B130F3C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4496" t="71667"/>
          <a:stretch/>
        </p:blipFill>
        <p:spPr bwMode="auto">
          <a:xfrm>
            <a:off x="7869006" y="5544006"/>
            <a:ext cx="665489" cy="6021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nimal Silhouettes, Rhino, Birds, Crane, Snail">
            <a:extLst>
              <a:ext uri="{FF2B5EF4-FFF2-40B4-BE49-F238E27FC236}">
                <a16:creationId xmlns="" xmlns:a16="http://schemas.microsoft.com/office/drawing/2014/main" id="{CBA69554-1A2D-4FFA-BCC0-2A1660D2611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1303" b="57083"/>
          <a:stretch/>
        </p:blipFill>
        <p:spPr bwMode="auto">
          <a:xfrm>
            <a:off x="8779601" y="3337628"/>
            <a:ext cx="2348005" cy="29432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 xmlns:a16="http://schemas.microsoft.com/office/drawing/2014/main" id="{398A27B9-A729-4550-901A-1104D51C51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39500" y="6213590"/>
            <a:ext cx="952500" cy="644410"/>
          </a:xfrm>
          <a:prstGeom prst="rect">
            <a:avLst/>
          </a:prstGeom>
        </p:spPr>
      </p:pic>
      <p:pic>
        <p:nvPicPr>
          <p:cNvPr id="19" name="Picture 18" descr="D:\Training\Internship (PIPS)\SAW trust\Graphics\Logo images\Logo final\Lunchbox-logo final text 15-04-2015.png">
            <a:extLst>
              <a:ext uri="{FF2B5EF4-FFF2-40B4-BE49-F238E27FC236}">
                <a16:creationId xmlns="" xmlns:a16="http://schemas.microsoft.com/office/drawing/2014/main" id="{FCB4B3BD-E9C8-4840-814E-4861ED59F140}"/>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68478" y="6318387"/>
            <a:ext cx="1059128" cy="434816"/>
          </a:xfrm>
          <a:prstGeom prst="rect">
            <a:avLst/>
          </a:prstGeom>
          <a:noFill/>
          <a:ln>
            <a:noFill/>
          </a:ln>
        </p:spPr>
      </p:pic>
    </p:spTree>
    <p:extLst>
      <p:ext uri="{BB962C8B-B14F-4D97-AF65-F5344CB8AC3E}">
        <p14:creationId xmlns:p14="http://schemas.microsoft.com/office/powerpoint/2010/main" val="22546928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le:Harmonia axyridis qtl1.jpg">
            <a:extLst>
              <a:ext uri="{FF2B5EF4-FFF2-40B4-BE49-F238E27FC236}">
                <a16:creationId xmlns="" xmlns:a16="http://schemas.microsoft.com/office/drawing/2014/main" id="{DD475B07-7A17-4B09-ADC5-54D64AA943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812345" y="-673321"/>
            <a:ext cx="6652595" cy="818255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 xmlns:a16="http://schemas.microsoft.com/office/drawing/2014/main" id="{F17F43DB-97BA-4EDD-9054-32596E991C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9500" y="6213590"/>
            <a:ext cx="952500" cy="644410"/>
          </a:xfrm>
          <a:prstGeom prst="rect">
            <a:avLst/>
          </a:prstGeom>
        </p:spPr>
      </p:pic>
      <p:pic>
        <p:nvPicPr>
          <p:cNvPr id="5" name="Picture 4" descr="D:\Training\Internship (PIPS)\SAW trust\Graphics\Logo images\Logo final\Lunchbox-logo final text 15-04-2015.png">
            <a:extLst>
              <a:ext uri="{FF2B5EF4-FFF2-40B4-BE49-F238E27FC236}">
                <a16:creationId xmlns="" xmlns:a16="http://schemas.microsoft.com/office/drawing/2014/main" id="{D83F4C26-DD3C-4A42-B7AE-837F19DBA82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68478" y="6318387"/>
            <a:ext cx="1059128" cy="434816"/>
          </a:xfrm>
          <a:prstGeom prst="rect">
            <a:avLst/>
          </a:prstGeom>
          <a:noFill/>
          <a:ln>
            <a:noFill/>
          </a:ln>
        </p:spPr>
      </p:pic>
    </p:spTree>
    <p:extLst>
      <p:ext uri="{BB962C8B-B14F-4D97-AF65-F5344CB8AC3E}">
        <p14:creationId xmlns:p14="http://schemas.microsoft.com/office/powerpoint/2010/main" val="3764319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le:Ladybug closeup on branch.JPG">
            <a:extLst>
              <a:ext uri="{FF2B5EF4-FFF2-40B4-BE49-F238E27FC236}">
                <a16:creationId xmlns="" xmlns:a16="http://schemas.microsoft.com/office/drawing/2014/main" id="{65737AEB-7491-40EC-A734-A4B7014DED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356"/>
          <a:stretch/>
        </p:blipFill>
        <p:spPr bwMode="auto">
          <a:xfrm>
            <a:off x="1976904" y="196411"/>
            <a:ext cx="7986836" cy="64408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 xmlns:a16="http://schemas.microsoft.com/office/drawing/2014/main" id="{BBADEB2F-B3EF-406F-A8E6-71D62B9C65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9500" y="6213590"/>
            <a:ext cx="952500" cy="644410"/>
          </a:xfrm>
          <a:prstGeom prst="rect">
            <a:avLst/>
          </a:prstGeom>
        </p:spPr>
      </p:pic>
      <p:pic>
        <p:nvPicPr>
          <p:cNvPr id="7" name="Picture 6" descr="D:\Training\Internship (PIPS)\SAW trust\Graphics\Logo images\Logo final\Lunchbox-logo final text 15-04-2015.png">
            <a:extLst>
              <a:ext uri="{FF2B5EF4-FFF2-40B4-BE49-F238E27FC236}">
                <a16:creationId xmlns="" xmlns:a16="http://schemas.microsoft.com/office/drawing/2014/main" id="{1FEF23F8-DDE9-440D-A4A3-B33CB33B34B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8478" y="6318387"/>
            <a:ext cx="1059128" cy="434816"/>
          </a:xfrm>
          <a:prstGeom prst="rect">
            <a:avLst/>
          </a:prstGeom>
          <a:noFill/>
          <a:ln>
            <a:noFill/>
          </a:ln>
        </p:spPr>
      </p:pic>
    </p:spTree>
    <p:extLst>
      <p:ext uri="{BB962C8B-B14F-4D97-AF65-F5344CB8AC3E}">
        <p14:creationId xmlns:p14="http://schemas.microsoft.com/office/powerpoint/2010/main" val="3243718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Harmonia axyridis qtl1.jpg">
            <a:extLst>
              <a:ext uri="{FF2B5EF4-FFF2-40B4-BE49-F238E27FC236}">
                <a16:creationId xmlns="" xmlns:a16="http://schemas.microsoft.com/office/drawing/2014/main" id="{58EC90FF-36AB-4F40-9DB5-BC2CA9EB26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48" r="15858"/>
          <a:stretch/>
        </p:blipFill>
        <p:spPr bwMode="auto">
          <a:xfrm rot="5400000">
            <a:off x="3300847" y="-1253112"/>
            <a:ext cx="5311158" cy="84516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 xmlns:a16="http://schemas.microsoft.com/office/drawing/2014/main" id="{CD657036-93E6-49F5-8F8E-75D38977DF10}"/>
              </a:ext>
            </a:extLst>
          </p:cNvPr>
          <p:cNvPicPr/>
          <p:nvPr/>
        </p:nvPicPr>
        <p:blipFill>
          <a:blip r:embed="rId3">
            <a:extLst>
              <a:ext uri="{28A0092B-C50C-407E-A947-70E740481C1C}">
                <a14:useLocalDpi xmlns:a14="http://schemas.microsoft.com/office/drawing/2010/main" val="0"/>
              </a:ext>
            </a:extLst>
          </a:blip>
          <a:stretch>
            <a:fillRect/>
          </a:stretch>
        </p:blipFill>
        <p:spPr>
          <a:xfrm>
            <a:off x="4525909" y="5824080"/>
            <a:ext cx="408940" cy="641350"/>
          </a:xfrm>
          <a:prstGeom prst="rect">
            <a:avLst/>
          </a:prstGeom>
        </p:spPr>
      </p:pic>
      <p:sp>
        <p:nvSpPr>
          <p:cNvPr id="5" name="TextBox 4">
            <a:extLst>
              <a:ext uri="{FF2B5EF4-FFF2-40B4-BE49-F238E27FC236}">
                <a16:creationId xmlns="" xmlns:a16="http://schemas.microsoft.com/office/drawing/2014/main" id="{4E74D98F-FC6A-4B78-8C96-5B7685784C2A}"/>
              </a:ext>
            </a:extLst>
          </p:cNvPr>
          <p:cNvSpPr txBox="1"/>
          <p:nvPr/>
        </p:nvSpPr>
        <p:spPr>
          <a:xfrm>
            <a:off x="5008968" y="5872743"/>
            <a:ext cx="4639262" cy="461665"/>
          </a:xfrm>
          <a:prstGeom prst="rect">
            <a:avLst/>
          </a:prstGeom>
          <a:noFill/>
        </p:spPr>
        <p:txBody>
          <a:bodyPr wrap="square" rtlCol="0">
            <a:spAutoFit/>
          </a:bodyPr>
          <a:lstStyle/>
          <a:p>
            <a:r>
              <a:rPr lang="en-GB" sz="2400" b="1" dirty="0"/>
              <a:t>What could this be?</a:t>
            </a:r>
          </a:p>
        </p:txBody>
      </p:sp>
    </p:spTree>
    <p:extLst>
      <p:ext uri="{BB962C8B-B14F-4D97-AF65-F5344CB8AC3E}">
        <p14:creationId xmlns:p14="http://schemas.microsoft.com/office/powerpoint/2010/main" val="3211572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le:Harmonia axyridis qtl1.jpg">
            <a:extLst>
              <a:ext uri="{FF2B5EF4-FFF2-40B4-BE49-F238E27FC236}">
                <a16:creationId xmlns="" xmlns:a16="http://schemas.microsoft.com/office/drawing/2014/main" id="{88293F60-37FC-41F6-B9DD-E0ED1D889D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550" t="30153" r="18326" b="30112"/>
          <a:stretch/>
        </p:blipFill>
        <p:spPr bwMode="auto">
          <a:xfrm>
            <a:off x="4550524" y="692458"/>
            <a:ext cx="2783880" cy="21217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ile:Ladybug closeup on branch.JPG">
            <a:extLst>
              <a:ext uri="{FF2B5EF4-FFF2-40B4-BE49-F238E27FC236}">
                <a16:creationId xmlns="" xmlns:a16="http://schemas.microsoft.com/office/drawing/2014/main" id="{38F65079-F5E1-4C4D-B661-E3034C1597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20178" r="42125" b="35712"/>
          <a:stretch/>
        </p:blipFill>
        <p:spPr bwMode="auto">
          <a:xfrm>
            <a:off x="4602892" y="4180282"/>
            <a:ext cx="2783880" cy="212176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ile:Ladybird eggs on plum.jpg - Wikimedia Commons">
            <a:extLst>
              <a:ext uri="{FF2B5EF4-FFF2-40B4-BE49-F238E27FC236}">
                <a16:creationId xmlns="" xmlns:a16="http://schemas.microsoft.com/office/drawing/2014/main" id="{23D012B5-0AF2-461B-8DD7-12E41500270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51" t="16554" r="29893" b="13328"/>
          <a:stretch/>
        </p:blipFill>
        <p:spPr bwMode="auto">
          <a:xfrm>
            <a:off x="1364499" y="1978476"/>
            <a:ext cx="2275345" cy="230943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ile:Ladybird pupa (44095089745).jpg - Wikimedia Commons">
            <a:extLst>
              <a:ext uri="{FF2B5EF4-FFF2-40B4-BE49-F238E27FC236}">
                <a16:creationId xmlns="" xmlns:a16="http://schemas.microsoft.com/office/drawing/2014/main" id="{6920973F-6EF3-4B4C-97D4-E1BC57B5F0C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9433" t="28003" r="26400" b="27467"/>
          <a:stretch/>
        </p:blipFill>
        <p:spPr bwMode="auto">
          <a:xfrm>
            <a:off x="8245084" y="1970844"/>
            <a:ext cx="2748541" cy="240584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1DFBC55D-C3B7-46B7-9DE4-B536401811DB}"/>
              </a:ext>
            </a:extLst>
          </p:cNvPr>
          <p:cNvSpPr txBox="1"/>
          <p:nvPr/>
        </p:nvSpPr>
        <p:spPr>
          <a:xfrm>
            <a:off x="4647236" y="3095204"/>
            <a:ext cx="2583402" cy="830997"/>
          </a:xfrm>
          <a:prstGeom prst="rect">
            <a:avLst/>
          </a:prstGeom>
          <a:noFill/>
        </p:spPr>
        <p:txBody>
          <a:bodyPr wrap="square" rtlCol="0">
            <a:spAutoFit/>
          </a:bodyPr>
          <a:lstStyle/>
          <a:p>
            <a:pPr algn="ctr"/>
            <a:r>
              <a:rPr lang="en-GB" sz="2400" dirty="0"/>
              <a:t>The </a:t>
            </a:r>
            <a:r>
              <a:rPr lang="en-GB" sz="2400" dirty="0" smtClean="0"/>
              <a:t>lifecycle </a:t>
            </a:r>
            <a:r>
              <a:rPr lang="en-GB" sz="2400" dirty="0"/>
              <a:t>of a ladybird</a:t>
            </a:r>
          </a:p>
        </p:txBody>
      </p:sp>
      <p:sp>
        <p:nvSpPr>
          <p:cNvPr id="7" name="Oval 6">
            <a:extLst>
              <a:ext uri="{FF2B5EF4-FFF2-40B4-BE49-F238E27FC236}">
                <a16:creationId xmlns="" xmlns:a16="http://schemas.microsoft.com/office/drawing/2014/main" id="{0234E2EC-8CDF-49C0-B8FB-20DF95F72E97}"/>
              </a:ext>
            </a:extLst>
          </p:cNvPr>
          <p:cNvSpPr/>
          <p:nvPr/>
        </p:nvSpPr>
        <p:spPr>
          <a:xfrm>
            <a:off x="4550524" y="3045041"/>
            <a:ext cx="2783880" cy="878889"/>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a:extLst>
              <a:ext uri="{FF2B5EF4-FFF2-40B4-BE49-F238E27FC236}">
                <a16:creationId xmlns="" xmlns:a16="http://schemas.microsoft.com/office/drawing/2014/main" id="{8B8BBB86-CBE2-4261-85C9-9AA4DCF64408}"/>
              </a:ext>
            </a:extLst>
          </p:cNvPr>
          <p:cNvCxnSpPr/>
          <p:nvPr/>
        </p:nvCxnSpPr>
        <p:spPr>
          <a:xfrm flipV="1">
            <a:off x="3400148" y="1376039"/>
            <a:ext cx="949910" cy="49714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 xmlns:a16="http://schemas.microsoft.com/office/drawing/2014/main" id="{8E978716-62F7-4F73-B523-F070D3FA365A}"/>
              </a:ext>
            </a:extLst>
          </p:cNvPr>
          <p:cNvCxnSpPr/>
          <p:nvPr/>
        </p:nvCxnSpPr>
        <p:spPr>
          <a:xfrm>
            <a:off x="7501631" y="1189608"/>
            <a:ext cx="958788" cy="64807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 xmlns:a16="http://schemas.microsoft.com/office/drawing/2014/main" id="{CF58DA78-AC14-4C90-AB50-77D38EDE4920}"/>
              </a:ext>
            </a:extLst>
          </p:cNvPr>
          <p:cNvCxnSpPr/>
          <p:nvPr/>
        </p:nvCxnSpPr>
        <p:spPr>
          <a:xfrm flipH="1">
            <a:off x="7590408" y="4456590"/>
            <a:ext cx="1020932" cy="90552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 xmlns:a16="http://schemas.microsoft.com/office/drawing/2014/main" id="{09A60D29-0526-4D2B-8EC0-4F21D095DDA2}"/>
              </a:ext>
            </a:extLst>
          </p:cNvPr>
          <p:cNvCxnSpPr>
            <a:cxnSpLocks/>
          </p:cNvCxnSpPr>
          <p:nvPr/>
        </p:nvCxnSpPr>
        <p:spPr>
          <a:xfrm flipH="1" flipV="1">
            <a:off x="3400148" y="4418858"/>
            <a:ext cx="1079355" cy="980985"/>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 xmlns:a16="http://schemas.microsoft.com/office/drawing/2014/main" id="{3452E5E0-DFD4-4136-BC9F-5B6AAFF9955F}"/>
              </a:ext>
            </a:extLst>
          </p:cNvPr>
          <p:cNvSpPr txBox="1"/>
          <p:nvPr/>
        </p:nvSpPr>
        <p:spPr>
          <a:xfrm>
            <a:off x="1364499" y="1534796"/>
            <a:ext cx="1109904" cy="461665"/>
          </a:xfrm>
          <a:prstGeom prst="rect">
            <a:avLst/>
          </a:prstGeom>
          <a:noFill/>
        </p:spPr>
        <p:txBody>
          <a:bodyPr wrap="square" rtlCol="0">
            <a:spAutoFit/>
          </a:bodyPr>
          <a:lstStyle/>
          <a:p>
            <a:r>
              <a:rPr lang="en-GB" sz="2400" dirty="0"/>
              <a:t>Eggs</a:t>
            </a:r>
          </a:p>
        </p:txBody>
      </p:sp>
      <p:sp>
        <p:nvSpPr>
          <p:cNvPr id="19" name="TextBox 18">
            <a:extLst>
              <a:ext uri="{FF2B5EF4-FFF2-40B4-BE49-F238E27FC236}">
                <a16:creationId xmlns="" xmlns:a16="http://schemas.microsoft.com/office/drawing/2014/main" id="{34F8C2F5-F5DE-4953-A31A-FA5112D88A34}"/>
              </a:ext>
            </a:extLst>
          </p:cNvPr>
          <p:cNvSpPr txBox="1"/>
          <p:nvPr/>
        </p:nvSpPr>
        <p:spPr>
          <a:xfrm>
            <a:off x="4503473" y="258176"/>
            <a:ext cx="1165398" cy="461665"/>
          </a:xfrm>
          <a:prstGeom prst="rect">
            <a:avLst/>
          </a:prstGeom>
          <a:noFill/>
        </p:spPr>
        <p:txBody>
          <a:bodyPr wrap="square" rtlCol="0">
            <a:spAutoFit/>
          </a:bodyPr>
          <a:lstStyle/>
          <a:p>
            <a:r>
              <a:rPr lang="en-GB" sz="2400" dirty="0"/>
              <a:t>Larvae</a:t>
            </a:r>
          </a:p>
        </p:txBody>
      </p:sp>
      <p:sp>
        <p:nvSpPr>
          <p:cNvPr id="20" name="TextBox 19">
            <a:extLst>
              <a:ext uri="{FF2B5EF4-FFF2-40B4-BE49-F238E27FC236}">
                <a16:creationId xmlns="" xmlns:a16="http://schemas.microsoft.com/office/drawing/2014/main" id="{CED9CC63-FDEA-4E90-B5C9-D5A9CC4EC03D}"/>
              </a:ext>
            </a:extLst>
          </p:cNvPr>
          <p:cNvSpPr txBox="1"/>
          <p:nvPr/>
        </p:nvSpPr>
        <p:spPr>
          <a:xfrm>
            <a:off x="8611339" y="1478204"/>
            <a:ext cx="849761" cy="461665"/>
          </a:xfrm>
          <a:prstGeom prst="rect">
            <a:avLst/>
          </a:prstGeom>
          <a:noFill/>
        </p:spPr>
        <p:txBody>
          <a:bodyPr wrap="square" rtlCol="0">
            <a:spAutoFit/>
          </a:bodyPr>
          <a:lstStyle/>
          <a:p>
            <a:r>
              <a:rPr lang="en-GB" sz="2400" dirty="0"/>
              <a:t>Pupa</a:t>
            </a:r>
          </a:p>
        </p:txBody>
      </p:sp>
      <p:sp>
        <p:nvSpPr>
          <p:cNvPr id="21" name="TextBox 20">
            <a:extLst>
              <a:ext uri="{FF2B5EF4-FFF2-40B4-BE49-F238E27FC236}">
                <a16:creationId xmlns="" xmlns:a16="http://schemas.microsoft.com/office/drawing/2014/main" id="{9416731B-1CD5-4241-AB24-4377B8708200}"/>
              </a:ext>
            </a:extLst>
          </p:cNvPr>
          <p:cNvSpPr txBox="1"/>
          <p:nvPr/>
        </p:nvSpPr>
        <p:spPr>
          <a:xfrm>
            <a:off x="4995655" y="6262642"/>
            <a:ext cx="2036707" cy="461665"/>
          </a:xfrm>
          <a:prstGeom prst="rect">
            <a:avLst/>
          </a:prstGeom>
          <a:noFill/>
        </p:spPr>
        <p:txBody>
          <a:bodyPr wrap="square" rtlCol="0">
            <a:spAutoFit/>
          </a:bodyPr>
          <a:lstStyle/>
          <a:p>
            <a:r>
              <a:rPr lang="en-GB" sz="2400" dirty="0"/>
              <a:t>Adult ladybird</a:t>
            </a:r>
          </a:p>
        </p:txBody>
      </p:sp>
      <p:pic>
        <p:nvPicPr>
          <p:cNvPr id="22" name="Picture 21">
            <a:extLst>
              <a:ext uri="{FF2B5EF4-FFF2-40B4-BE49-F238E27FC236}">
                <a16:creationId xmlns="" xmlns:a16="http://schemas.microsoft.com/office/drawing/2014/main" id="{EA6D076C-A1C4-4EF1-A934-0F523B7E38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39500" y="6213590"/>
            <a:ext cx="952500" cy="644410"/>
          </a:xfrm>
          <a:prstGeom prst="rect">
            <a:avLst/>
          </a:prstGeom>
        </p:spPr>
      </p:pic>
      <p:pic>
        <p:nvPicPr>
          <p:cNvPr id="17" name="Picture 16" descr="D:\Training\Internship (PIPS)\SAW trust\Graphics\Logo images\Logo final\Lunchbox-logo final text 15-04-2015.png">
            <a:extLst>
              <a:ext uri="{FF2B5EF4-FFF2-40B4-BE49-F238E27FC236}">
                <a16:creationId xmlns="" xmlns:a16="http://schemas.microsoft.com/office/drawing/2014/main" id="{571FA348-09E7-4B99-958A-2DCF84E6AC4F}"/>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68478" y="6318387"/>
            <a:ext cx="1059128" cy="434816"/>
          </a:xfrm>
          <a:prstGeom prst="rect">
            <a:avLst/>
          </a:prstGeom>
          <a:noFill/>
          <a:ln>
            <a:noFill/>
          </a:ln>
        </p:spPr>
      </p:pic>
    </p:spTree>
    <p:extLst>
      <p:ext uri="{BB962C8B-B14F-4D97-AF65-F5344CB8AC3E}">
        <p14:creationId xmlns:p14="http://schemas.microsoft.com/office/powerpoint/2010/main" val="325323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82F65D7D-D777-4680-B41E-E7B992E2F42B}"/>
              </a:ext>
            </a:extLst>
          </p:cNvPr>
          <p:cNvSpPr txBox="1"/>
          <p:nvPr/>
        </p:nvSpPr>
        <p:spPr>
          <a:xfrm>
            <a:off x="0" y="5628443"/>
            <a:ext cx="12005438" cy="461665"/>
          </a:xfrm>
          <a:prstGeom prst="rect">
            <a:avLst/>
          </a:prstGeom>
          <a:noFill/>
        </p:spPr>
        <p:txBody>
          <a:bodyPr wrap="square" rtlCol="0">
            <a:spAutoFit/>
          </a:bodyPr>
          <a:lstStyle/>
          <a:p>
            <a:pPr algn="ctr"/>
            <a:r>
              <a:rPr lang="en-GB" sz="2400" dirty="0"/>
              <a:t>Ladybird larva are ferocious predators of insects and one of their favourite meals are aphids!</a:t>
            </a:r>
          </a:p>
        </p:txBody>
      </p:sp>
      <p:pic>
        <p:nvPicPr>
          <p:cNvPr id="5" name="Picture 4">
            <a:extLst>
              <a:ext uri="{FF2B5EF4-FFF2-40B4-BE49-F238E27FC236}">
                <a16:creationId xmlns="" xmlns:a16="http://schemas.microsoft.com/office/drawing/2014/main" id="{5AEBB9D1-934B-4DC3-ABE3-48563CB905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9500" y="6213590"/>
            <a:ext cx="952500" cy="644410"/>
          </a:xfrm>
          <a:prstGeom prst="rect">
            <a:avLst/>
          </a:prstGeom>
        </p:spPr>
      </p:pic>
      <p:pic>
        <p:nvPicPr>
          <p:cNvPr id="7" name="Picture 6">
            <a:extLst>
              <a:ext uri="{FF2B5EF4-FFF2-40B4-BE49-F238E27FC236}">
                <a16:creationId xmlns="" xmlns:a16="http://schemas.microsoft.com/office/drawing/2014/main" id="{8C5EF012-68EA-4CA6-B046-E76CBAD42D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612"/>
          <a:stretch/>
        </p:blipFill>
        <p:spPr bwMode="auto">
          <a:xfrm>
            <a:off x="1493962" y="293415"/>
            <a:ext cx="8903987" cy="5227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D:\Training\Internship (PIPS)\SAW trust\Graphics\Logo images\Logo final\Lunchbox-logo final text 15-04-2015.png">
            <a:extLst>
              <a:ext uri="{FF2B5EF4-FFF2-40B4-BE49-F238E27FC236}">
                <a16:creationId xmlns="" xmlns:a16="http://schemas.microsoft.com/office/drawing/2014/main" id="{8314A749-A955-4EEF-8A2C-B48C815061F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8478" y="6318387"/>
            <a:ext cx="1059128" cy="434816"/>
          </a:xfrm>
          <a:prstGeom prst="rect">
            <a:avLst/>
          </a:prstGeom>
          <a:noFill/>
          <a:ln>
            <a:noFill/>
          </a:ln>
        </p:spPr>
      </p:pic>
      <p:pic>
        <p:nvPicPr>
          <p:cNvPr id="10" name="Graphic 9" descr="Pause">
            <a:extLst>
              <a:ext uri="{FF2B5EF4-FFF2-40B4-BE49-F238E27FC236}">
                <a16:creationId xmlns="" xmlns:a16="http://schemas.microsoft.com/office/drawing/2014/main" id="{4E98C94B-1D12-4202-9D8F-12275882AB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3301422" y="6204082"/>
            <a:ext cx="453832" cy="453832"/>
          </a:xfrm>
          <a:prstGeom prst="rect">
            <a:avLst/>
          </a:prstGeom>
        </p:spPr>
      </p:pic>
      <p:sp>
        <p:nvSpPr>
          <p:cNvPr id="12" name="Oval 11">
            <a:extLst>
              <a:ext uri="{FF2B5EF4-FFF2-40B4-BE49-F238E27FC236}">
                <a16:creationId xmlns="" xmlns:a16="http://schemas.microsoft.com/office/drawing/2014/main" id="{30462A5F-F823-46A2-BDCC-E829983FCFA5}"/>
              </a:ext>
            </a:extLst>
          </p:cNvPr>
          <p:cNvSpPr/>
          <p:nvPr/>
        </p:nvSpPr>
        <p:spPr>
          <a:xfrm>
            <a:off x="3177134" y="6054035"/>
            <a:ext cx="702408" cy="70240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 xmlns:a16="http://schemas.microsoft.com/office/drawing/2014/main" id="{26C98D54-4F1C-4159-B0B7-3F07A94C4C88}"/>
              </a:ext>
            </a:extLst>
          </p:cNvPr>
          <p:cNvSpPr txBox="1"/>
          <p:nvPr/>
        </p:nvSpPr>
        <p:spPr>
          <a:xfrm>
            <a:off x="3879542" y="6246332"/>
            <a:ext cx="4693863" cy="461665"/>
          </a:xfrm>
          <a:prstGeom prst="rect">
            <a:avLst/>
          </a:prstGeom>
          <a:noFill/>
        </p:spPr>
        <p:txBody>
          <a:bodyPr wrap="none" rtlCol="0">
            <a:spAutoFit/>
          </a:bodyPr>
          <a:lstStyle/>
          <a:p>
            <a:r>
              <a:rPr lang="en-GB" sz="2400" dirty="0"/>
              <a:t>Pause here and create a word bank!</a:t>
            </a:r>
          </a:p>
        </p:txBody>
      </p:sp>
    </p:spTree>
    <p:extLst>
      <p:ext uri="{BB962C8B-B14F-4D97-AF65-F5344CB8AC3E}">
        <p14:creationId xmlns:p14="http://schemas.microsoft.com/office/powerpoint/2010/main" val="2160868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Training\Internship (PIPS)\SAW trust\Graphics\Logo images\Logo final\Lunchbox-logo final text 15-04-2015.png">
            <a:extLst>
              <a:ext uri="{FF2B5EF4-FFF2-40B4-BE49-F238E27FC236}">
                <a16:creationId xmlns="" xmlns:a16="http://schemas.microsoft.com/office/drawing/2014/main" id="{62F82090-2C46-4F4A-B41F-F7FDAF7FAE6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3276" y="1127855"/>
            <a:ext cx="3393120" cy="1393014"/>
          </a:xfrm>
          <a:prstGeom prst="rect">
            <a:avLst/>
          </a:prstGeom>
          <a:noFill/>
          <a:ln>
            <a:noFill/>
          </a:ln>
        </p:spPr>
      </p:pic>
      <p:sp>
        <p:nvSpPr>
          <p:cNvPr id="6" name="Title 1">
            <a:extLst>
              <a:ext uri="{FF2B5EF4-FFF2-40B4-BE49-F238E27FC236}">
                <a16:creationId xmlns="" xmlns:a16="http://schemas.microsoft.com/office/drawing/2014/main" id="{68E5A251-EE59-41DC-877A-77745E700F25}"/>
              </a:ext>
            </a:extLst>
          </p:cNvPr>
          <p:cNvSpPr>
            <a:spLocks noGrp="1"/>
          </p:cNvSpPr>
          <p:nvPr>
            <p:ph type="title"/>
          </p:nvPr>
        </p:nvSpPr>
        <p:spPr>
          <a:xfrm>
            <a:off x="842036" y="3249735"/>
            <a:ext cx="10515600" cy="2729376"/>
          </a:xfrm>
        </p:spPr>
        <p:txBody>
          <a:bodyPr>
            <a:normAutofit fontScale="90000"/>
          </a:bodyPr>
          <a:lstStyle/>
          <a:p>
            <a:pPr algn="ctr"/>
            <a:r>
              <a:rPr lang="en-GB" sz="6700" b="1" dirty="0"/>
              <a:t/>
            </a:r>
            <a:br>
              <a:rPr lang="en-GB" sz="6700" b="1" dirty="0"/>
            </a:br>
            <a:r>
              <a:rPr lang="en-GB" sz="5300" b="1" dirty="0"/>
              <a:t>Science Activity Two</a:t>
            </a:r>
            <a:r>
              <a:rPr lang="en-GB" sz="6700" b="1" dirty="0"/>
              <a:t/>
            </a:r>
            <a:br>
              <a:rPr lang="en-GB" sz="6700" b="1" dirty="0"/>
            </a:br>
            <a:r>
              <a:rPr lang="en-GB" sz="6700" b="1" dirty="0"/>
              <a:t/>
            </a:r>
            <a:br>
              <a:rPr lang="en-GB" sz="6700" b="1" dirty="0"/>
            </a:br>
            <a:r>
              <a:rPr lang="en-GB" sz="6700" b="1" dirty="0"/>
              <a:t>Biological Control Experiment</a:t>
            </a:r>
            <a:r>
              <a:rPr lang="en-GB" sz="4800" b="1" dirty="0"/>
              <a:t/>
            </a:r>
            <a:br>
              <a:rPr lang="en-GB" sz="4800" b="1" dirty="0"/>
            </a:br>
            <a:r>
              <a:rPr lang="en-GB" sz="4800" b="1" dirty="0"/>
              <a:t/>
            </a:r>
            <a:br>
              <a:rPr lang="en-GB" sz="4800" b="1" dirty="0"/>
            </a:br>
            <a:endParaRPr lang="en-GB" sz="4800" b="1" dirty="0"/>
          </a:p>
        </p:txBody>
      </p:sp>
    </p:spTree>
    <p:extLst>
      <p:ext uri="{BB962C8B-B14F-4D97-AF65-F5344CB8AC3E}">
        <p14:creationId xmlns:p14="http://schemas.microsoft.com/office/powerpoint/2010/main" val="1601334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DE3E7D-D7E9-47A2-8531-D43A407C5E1B}"/>
              </a:ext>
            </a:extLst>
          </p:cNvPr>
          <p:cNvSpPr>
            <a:spLocks noGrp="1"/>
          </p:cNvSpPr>
          <p:nvPr>
            <p:ph type="title"/>
          </p:nvPr>
        </p:nvSpPr>
        <p:spPr>
          <a:xfrm>
            <a:off x="567480" y="0"/>
            <a:ext cx="10515600" cy="1325563"/>
          </a:xfrm>
        </p:spPr>
        <p:txBody>
          <a:bodyPr/>
          <a:lstStyle/>
          <a:p>
            <a:r>
              <a:rPr lang="en-GB" dirty="0"/>
              <a:t>Biological Control Experiment</a:t>
            </a:r>
          </a:p>
        </p:txBody>
      </p:sp>
      <p:sp>
        <p:nvSpPr>
          <p:cNvPr id="4" name="Rectangle 3">
            <a:extLst>
              <a:ext uri="{FF2B5EF4-FFF2-40B4-BE49-F238E27FC236}">
                <a16:creationId xmlns="" xmlns:a16="http://schemas.microsoft.com/office/drawing/2014/main" id="{F569796F-E981-43C6-94D5-673F846B2027}"/>
              </a:ext>
            </a:extLst>
          </p:cNvPr>
          <p:cNvSpPr/>
          <p:nvPr/>
        </p:nvSpPr>
        <p:spPr>
          <a:xfrm>
            <a:off x="659124" y="1134053"/>
            <a:ext cx="7484149" cy="1200328"/>
          </a:xfrm>
          <a:prstGeom prst="rect">
            <a:avLst/>
          </a:prstGeom>
        </p:spPr>
        <p:txBody>
          <a:bodyPr wrap="square">
            <a:spAutoFit/>
          </a:bodyPr>
          <a:lstStyle/>
          <a:p>
            <a:r>
              <a:rPr lang="en-GB" sz="2400" dirty="0"/>
              <a:t>Today, we will investigate the relationship between predator and prey species, and understand how </a:t>
            </a:r>
            <a:r>
              <a:rPr lang="en-GB" sz="2400" b="1" dirty="0"/>
              <a:t>biocontrol</a:t>
            </a:r>
            <a:r>
              <a:rPr lang="en-GB" sz="2400" dirty="0"/>
              <a:t> can help farming become more successful.</a:t>
            </a:r>
          </a:p>
        </p:txBody>
      </p:sp>
      <p:grpSp>
        <p:nvGrpSpPr>
          <p:cNvPr id="6" name="Group 5">
            <a:extLst>
              <a:ext uri="{FF2B5EF4-FFF2-40B4-BE49-F238E27FC236}">
                <a16:creationId xmlns="" xmlns:a16="http://schemas.microsoft.com/office/drawing/2014/main" id="{4FC61616-EF79-4F18-AB55-27CD24052772}"/>
              </a:ext>
            </a:extLst>
          </p:cNvPr>
          <p:cNvGrpSpPr/>
          <p:nvPr/>
        </p:nvGrpSpPr>
        <p:grpSpPr>
          <a:xfrm>
            <a:off x="6087122" y="2938147"/>
            <a:ext cx="5866130" cy="3663605"/>
            <a:chOff x="0" y="3502236"/>
            <a:chExt cx="5866544" cy="3663818"/>
          </a:xfrm>
        </p:grpSpPr>
        <p:pic>
          <p:nvPicPr>
            <p:cNvPr id="7" name="Picture 6" descr="D:\Training\Internship (PIPS)\SAW trust\Lunchbox Science 2015\Lesson plans\what you need_MS.png">
              <a:extLst>
                <a:ext uri="{FF2B5EF4-FFF2-40B4-BE49-F238E27FC236}">
                  <a16:creationId xmlns="" xmlns:a16="http://schemas.microsoft.com/office/drawing/2014/main" id="{3EDA7E4C-A465-4BE7-9E8D-55164DEE774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3905" b="1956"/>
            <a:stretch/>
          </p:blipFill>
          <p:spPr bwMode="auto">
            <a:xfrm>
              <a:off x="0" y="3502236"/>
              <a:ext cx="5866544" cy="3663818"/>
            </a:xfrm>
            <a:prstGeom prst="rect">
              <a:avLst/>
            </a:prstGeom>
            <a:noFill/>
            <a:ln>
              <a:noFill/>
            </a:ln>
            <a:extLst>
              <a:ext uri="{53640926-AAD7-44d8-BBD7-CCE9431645EC}">
                <a14:shadowObscured xmlns:a14="http://schemas.microsoft.com/office/drawing/2010/main"/>
              </a:ext>
            </a:extLst>
          </p:spPr>
        </p:pic>
        <p:sp>
          <p:nvSpPr>
            <p:cNvPr id="9" name="Text Box 2">
              <a:extLst>
                <a:ext uri="{FF2B5EF4-FFF2-40B4-BE49-F238E27FC236}">
                  <a16:creationId xmlns="" xmlns:a16="http://schemas.microsoft.com/office/drawing/2014/main" id="{DF6B8FAF-FAF5-4866-85E3-3764AA1EDF22}"/>
                </a:ext>
              </a:extLst>
            </p:cNvPr>
            <p:cNvSpPr txBox="1">
              <a:spLocks noChangeArrowheads="1"/>
            </p:cNvSpPr>
            <p:nvPr/>
          </p:nvSpPr>
          <p:spPr bwMode="auto">
            <a:xfrm>
              <a:off x="490174" y="4898356"/>
              <a:ext cx="1741581" cy="582501"/>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1400" dirty="0" smtClean="0">
                  <a:latin typeface="Calibri" panose="020F0502020204030204" pitchFamily="34" charset="0"/>
                  <a:ea typeface="Calibri" panose="020F0502020204030204" pitchFamily="34" charset="0"/>
                  <a:cs typeface="Cordia New" panose="020B0304020202020204" pitchFamily="34" charset="-34"/>
                </a:rPr>
                <a:t>(Or </a:t>
              </a:r>
              <a:r>
                <a:rPr lang="en-GB" sz="1400" dirty="0" smtClean="0">
                  <a:effectLst/>
                  <a:latin typeface="Calibri" panose="020F0502020204030204" pitchFamily="34" charset="0"/>
                  <a:ea typeface="Calibri" panose="020F0502020204030204" pitchFamily="34" charset="0"/>
                  <a:cs typeface="Cordia New" panose="020B0304020202020204" pitchFamily="34" charset="-34"/>
                </a:rPr>
                <a:t>piece </a:t>
              </a:r>
              <a:r>
                <a:rPr lang="en-GB" sz="1400" dirty="0">
                  <a:effectLst/>
                  <a:latin typeface="Calibri" panose="020F0502020204030204" pitchFamily="34" charset="0"/>
                  <a:ea typeface="Calibri" panose="020F0502020204030204" pitchFamily="34" charset="0"/>
                  <a:cs typeface="Cordia New" panose="020B0304020202020204" pitchFamily="34" charset="-34"/>
                </a:rPr>
                <a:t>of </a:t>
              </a:r>
              <a:r>
                <a:rPr lang="en-GB" sz="1400" dirty="0" smtClean="0">
                  <a:effectLst/>
                  <a:latin typeface="Calibri" panose="020F0502020204030204" pitchFamily="34" charset="0"/>
                  <a:ea typeface="Calibri" panose="020F0502020204030204" pitchFamily="34" charset="0"/>
                  <a:cs typeface="Cordia New" panose="020B0304020202020204" pitchFamily="34" charset="-34"/>
                </a:rPr>
                <a:t>cloth &amp;  </a:t>
              </a:r>
              <a:r>
                <a:rPr lang="en-GB" sz="1400" dirty="0">
                  <a:effectLst/>
                  <a:latin typeface="Calibri" panose="020F0502020204030204" pitchFamily="34" charset="0"/>
                  <a:ea typeface="Calibri" panose="020F0502020204030204" pitchFamily="34" charset="0"/>
                  <a:cs typeface="Cordia New" panose="020B0304020202020204" pitchFamily="34" charset="-34"/>
                </a:rPr>
                <a:t>rubber </a:t>
              </a:r>
              <a:r>
                <a:rPr lang="en-GB" sz="1400" dirty="0" smtClean="0">
                  <a:effectLst/>
                  <a:latin typeface="Calibri" panose="020F0502020204030204" pitchFamily="34" charset="0"/>
                  <a:ea typeface="Calibri" panose="020F0502020204030204" pitchFamily="34" charset="0"/>
                  <a:cs typeface="Cordia New" panose="020B0304020202020204" pitchFamily="34" charset="-34"/>
                </a:rPr>
                <a:t>band)</a:t>
              </a:r>
              <a:endParaRPr lang="en-GB" sz="1400" dirty="0">
                <a:effectLst/>
                <a:latin typeface="Calibri" panose="020F0502020204030204" pitchFamily="34" charset="0"/>
                <a:ea typeface="Calibri" panose="020F0502020204030204" pitchFamily="34" charset="0"/>
                <a:cs typeface="Cordia New" panose="020B0304020202020204" pitchFamily="34" charset="-34"/>
              </a:endParaRPr>
            </a:p>
          </p:txBody>
        </p:sp>
        <p:sp>
          <p:nvSpPr>
            <p:cNvPr id="10" name="Text Box 2">
              <a:extLst>
                <a:ext uri="{FF2B5EF4-FFF2-40B4-BE49-F238E27FC236}">
                  <a16:creationId xmlns="" xmlns:a16="http://schemas.microsoft.com/office/drawing/2014/main" id="{19B72902-BD5F-4517-A795-63B96DCD9757}"/>
                </a:ext>
              </a:extLst>
            </p:cNvPr>
            <p:cNvSpPr txBox="1">
              <a:spLocks noChangeArrowheads="1"/>
            </p:cNvSpPr>
            <p:nvPr/>
          </p:nvSpPr>
          <p:spPr bwMode="auto">
            <a:xfrm>
              <a:off x="2086808" y="3800831"/>
              <a:ext cx="1834730" cy="582501"/>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1400" dirty="0" smtClean="0">
                  <a:effectLst/>
                  <a:latin typeface="Calibri" panose="020F0502020204030204" pitchFamily="34" charset="0"/>
                  <a:ea typeface="Calibri" panose="020F0502020204030204" pitchFamily="34" charset="0"/>
                  <a:cs typeface="Cordia New" panose="020B0304020202020204" pitchFamily="34" charset="-34"/>
                </a:rPr>
                <a:t>(A </a:t>
              </a:r>
              <a:r>
                <a:rPr lang="en-GB" sz="1400" dirty="0">
                  <a:effectLst/>
                  <a:latin typeface="Calibri" panose="020F0502020204030204" pitchFamily="34" charset="0"/>
                  <a:ea typeface="Calibri" panose="020F0502020204030204" pitchFamily="34" charset="0"/>
                  <a:cs typeface="Cordia New" panose="020B0304020202020204" pitchFamily="34" charset="-34"/>
                </a:rPr>
                <a:t>plastic bottle with its ends </a:t>
              </a:r>
              <a:r>
                <a:rPr lang="en-GB" sz="1400" dirty="0" smtClean="0">
                  <a:effectLst/>
                  <a:latin typeface="Calibri" panose="020F0502020204030204" pitchFamily="34" charset="0"/>
                  <a:ea typeface="Calibri" panose="020F0502020204030204" pitchFamily="34" charset="0"/>
                  <a:cs typeface="Cordia New" panose="020B0304020202020204" pitchFamily="34" charset="-34"/>
                </a:rPr>
                <a:t>removed)</a:t>
              </a:r>
              <a:endParaRPr lang="en-GB" sz="1400" dirty="0">
                <a:effectLst/>
                <a:latin typeface="Calibri" panose="020F0502020204030204" pitchFamily="34" charset="0"/>
                <a:ea typeface="Calibri" panose="020F0502020204030204" pitchFamily="34" charset="0"/>
                <a:cs typeface="Cordia New" panose="020B0304020202020204" pitchFamily="34" charset="-34"/>
              </a:endParaRPr>
            </a:p>
          </p:txBody>
        </p:sp>
      </p:grpSp>
      <p:pic>
        <p:nvPicPr>
          <p:cNvPr id="11" name="Picture 10" descr="D:\Training\Internship (PIPS)\SAW trust\Lunchbox Science 2015\Lesson plans\what you need_MS.png">
            <a:extLst>
              <a:ext uri="{FF2B5EF4-FFF2-40B4-BE49-F238E27FC236}">
                <a16:creationId xmlns="" xmlns:a16="http://schemas.microsoft.com/office/drawing/2014/main" id="{74AD430C-82BE-47D7-990C-E334B720CAD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713" b="44936"/>
          <a:stretch/>
        </p:blipFill>
        <p:spPr bwMode="auto">
          <a:xfrm>
            <a:off x="559515" y="3003525"/>
            <a:ext cx="5866130" cy="3598227"/>
          </a:xfrm>
          <a:prstGeom prst="rect">
            <a:avLst/>
          </a:prstGeom>
          <a:noFill/>
          <a:ln>
            <a:noFill/>
          </a:ln>
          <a:extLst>
            <a:ext uri="{53640926-AAD7-44d8-BBD7-CCE9431645EC}">
              <a14:shadowObscured xmlns:a14="http://schemas.microsoft.com/office/drawing/2010/main"/>
            </a:ext>
          </a:extLst>
        </p:spPr>
      </p:pic>
      <p:sp>
        <p:nvSpPr>
          <p:cNvPr id="12" name="Rectangle 11">
            <a:extLst>
              <a:ext uri="{FF2B5EF4-FFF2-40B4-BE49-F238E27FC236}">
                <a16:creationId xmlns="" xmlns:a16="http://schemas.microsoft.com/office/drawing/2014/main" id="{AD88AB9F-37F8-4549-BD81-109D447897AA}"/>
              </a:ext>
            </a:extLst>
          </p:cNvPr>
          <p:cNvSpPr/>
          <p:nvPr/>
        </p:nvSpPr>
        <p:spPr>
          <a:xfrm>
            <a:off x="10380748" y="5237825"/>
            <a:ext cx="1572504" cy="14736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 xmlns:a16="http://schemas.microsoft.com/office/drawing/2014/main" id="{53A0FCB6-EBFA-4CF8-9B6D-AB2FC81AAE69}"/>
              </a:ext>
            </a:extLst>
          </p:cNvPr>
          <p:cNvSpPr txBox="1"/>
          <p:nvPr/>
        </p:nvSpPr>
        <p:spPr>
          <a:xfrm>
            <a:off x="4483223" y="2388093"/>
            <a:ext cx="2965142" cy="461665"/>
          </a:xfrm>
          <a:prstGeom prst="rect">
            <a:avLst/>
          </a:prstGeom>
          <a:noFill/>
        </p:spPr>
        <p:txBody>
          <a:bodyPr wrap="square" rtlCol="0">
            <a:spAutoFit/>
          </a:bodyPr>
          <a:lstStyle/>
          <a:p>
            <a:pPr algn="ctr"/>
            <a:r>
              <a:rPr lang="en-GB" sz="2400" dirty="0"/>
              <a:t>Checklist</a:t>
            </a:r>
          </a:p>
        </p:txBody>
      </p:sp>
      <p:pic>
        <p:nvPicPr>
          <p:cNvPr id="14" name="Picture 13">
            <a:extLst>
              <a:ext uri="{FF2B5EF4-FFF2-40B4-BE49-F238E27FC236}">
                <a16:creationId xmlns="" xmlns:a16="http://schemas.microsoft.com/office/drawing/2014/main" id="{FA49B360-FFD1-4A7B-8B66-B0738C77A3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9500" y="6213590"/>
            <a:ext cx="952500" cy="644410"/>
          </a:xfrm>
          <a:prstGeom prst="rect">
            <a:avLst/>
          </a:prstGeom>
        </p:spPr>
      </p:pic>
      <p:pic>
        <p:nvPicPr>
          <p:cNvPr id="15" name="Picture 14" descr="D:\Training\Internship (PIPS)\SAW trust\Graphics\Logo images\Logo final\Lunchbox-logo final text 15-04-2015.png">
            <a:extLst>
              <a:ext uri="{FF2B5EF4-FFF2-40B4-BE49-F238E27FC236}">
                <a16:creationId xmlns="" xmlns:a16="http://schemas.microsoft.com/office/drawing/2014/main" id="{A510D6C2-37CF-4684-AAF4-E4FC22CB4CB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8478" y="6318387"/>
            <a:ext cx="1059128" cy="434816"/>
          </a:xfrm>
          <a:prstGeom prst="rect">
            <a:avLst/>
          </a:prstGeom>
          <a:noFill/>
          <a:ln>
            <a:noFill/>
          </a:ln>
        </p:spPr>
      </p:pic>
    </p:spTree>
    <p:extLst>
      <p:ext uri="{BB962C8B-B14F-4D97-AF65-F5344CB8AC3E}">
        <p14:creationId xmlns:p14="http://schemas.microsoft.com/office/powerpoint/2010/main" val="1674969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0FCCCC-AB42-4FD5-98DE-EF5B6AD58414}"/>
              </a:ext>
            </a:extLst>
          </p:cNvPr>
          <p:cNvSpPr>
            <a:spLocks noGrp="1"/>
          </p:cNvSpPr>
          <p:nvPr>
            <p:ph type="title"/>
          </p:nvPr>
        </p:nvSpPr>
        <p:spPr>
          <a:xfrm>
            <a:off x="798924" y="-183316"/>
            <a:ext cx="10515600" cy="1325563"/>
          </a:xfrm>
        </p:spPr>
        <p:txBody>
          <a:bodyPr/>
          <a:lstStyle/>
          <a:p>
            <a:r>
              <a:rPr lang="en-GB" dirty="0"/>
              <a:t>Method</a:t>
            </a:r>
          </a:p>
        </p:txBody>
      </p:sp>
      <p:sp>
        <p:nvSpPr>
          <p:cNvPr id="15" name="Rectangle 14">
            <a:extLst>
              <a:ext uri="{FF2B5EF4-FFF2-40B4-BE49-F238E27FC236}">
                <a16:creationId xmlns="" xmlns:a16="http://schemas.microsoft.com/office/drawing/2014/main" id="{B2CF48A8-13D9-472A-B778-A711CBB77652}"/>
              </a:ext>
            </a:extLst>
          </p:cNvPr>
          <p:cNvSpPr/>
          <p:nvPr/>
        </p:nvSpPr>
        <p:spPr>
          <a:xfrm>
            <a:off x="798923" y="1180021"/>
            <a:ext cx="3770213" cy="1357295"/>
          </a:xfrm>
          <a:prstGeom prst="rect">
            <a:avLst/>
          </a:prstGeom>
        </p:spPr>
        <p:txBody>
          <a:bodyPr wrap="square">
            <a:spAutoFit/>
          </a:bodyPr>
          <a:lstStyle/>
          <a:p>
            <a:pPr lvl="0">
              <a:lnSpc>
                <a:spcPct val="115000"/>
              </a:lnSpc>
              <a:spcAft>
                <a:spcPts val="0"/>
              </a:spcAft>
            </a:pPr>
            <a:r>
              <a:rPr lang="en-GB" sz="2400" dirty="0">
                <a:latin typeface="Comic Sans MS" panose="030F0702030302020204" pitchFamily="66" charset="0"/>
                <a:ea typeface="Calibri" panose="020F0502020204030204" pitchFamily="34" charset="0"/>
                <a:cs typeface="Cordia New" panose="020B0304020202020204" pitchFamily="34" charset="-34"/>
              </a:rPr>
              <a:t>1. Collect the </a:t>
            </a:r>
            <a:r>
              <a:rPr lang="en-GB" sz="2400" dirty="0" smtClean="0">
                <a:latin typeface="Comic Sans MS" panose="030F0702030302020204" pitchFamily="66" charset="0"/>
                <a:ea typeface="Calibri" panose="020F0502020204030204" pitchFamily="34" charset="0"/>
                <a:cs typeface="Cordia New" panose="020B0304020202020204" pitchFamily="34" charset="-34"/>
              </a:rPr>
              <a:t>items </a:t>
            </a:r>
            <a:r>
              <a:rPr lang="en-GB" sz="2400" dirty="0">
                <a:latin typeface="Comic Sans MS" panose="030F0702030302020204" pitchFamily="66" charset="0"/>
                <a:ea typeface="Calibri" panose="020F0502020204030204" pitchFamily="34" charset="0"/>
                <a:cs typeface="Cordia New" panose="020B0304020202020204" pitchFamily="34" charset="-34"/>
              </a:rPr>
              <a:t>on your experiment </a:t>
            </a:r>
            <a:r>
              <a:rPr lang="en-GB" sz="2400" dirty="0" smtClean="0">
                <a:latin typeface="Comic Sans MS" panose="030F0702030302020204" pitchFamily="66" charset="0"/>
                <a:ea typeface="Calibri" panose="020F0502020204030204" pitchFamily="34" charset="0"/>
                <a:cs typeface="Cordia New" panose="020B0304020202020204" pitchFamily="34" charset="-34"/>
              </a:rPr>
              <a:t>checklist.</a:t>
            </a:r>
            <a:endParaRPr lang="en-GB" sz="2400" dirty="0">
              <a:latin typeface="Calibri" panose="020F0502020204030204" pitchFamily="34" charset="0"/>
              <a:ea typeface="Calibri" panose="020F0502020204030204" pitchFamily="34" charset="0"/>
              <a:cs typeface="Cordia New" panose="020B0304020202020204" pitchFamily="34" charset="-34"/>
            </a:endParaRPr>
          </a:p>
        </p:txBody>
      </p:sp>
      <p:sp>
        <p:nvSpPr>
          <p:cNvPr id="16" name="Rectangle 15">
            <a:extLst>
              <a:ext uri="{FF2B5EF4-FFF2-40B4-BE49-F238E27FC236}">
                <a16:creationId xmlns="" xmlns:a16="http://schemas.microsoft.com/office/drawing/2014/main" id="{4F8944F0-F29E-4CEA-BF71-D91B0271BAC0}"/>
              </a:ext>
            </a:extLst>
          </p:cNvPr>
          <p:cNvSpPr/>
          <p:nvPr/>
        </p:nvSpPr>
        <p:spPr>
          <a:xfrm>
            <a:off x="4309193" y="381285"/>
            <a:ext cx="4030462" cy="2631490"/>
          </a:xfrm>
          <a:prstGeom prst="rect">
            <a:avLst/>
          </a:prstGeom>
        </p:spPr>
        <p:txBody>
          <a:bodyPr wrap="square">
            <a:spAutoFit/>
          </a:bodyPr>
          <a:lstStyle/>
          <a:p>
            <a:pPr lvl="0">
              <a:lnSpc>
                <a:spcPct val="115000"/>
              </a:lnSpc>
              <a:spcAft>
                <a:spcPts val="0"/>
              </a:spcAft>
            </a:pPr>
            <a:r>
              <a:rPr lang="en-GB" sz="2400" dirty="0">
                <a:solidFill>
                  <a:srgbClr val="C00000"/>
                </a:solidFill>
                <a:latin typeface="Comic Sans MS" panose="030F0702030302020204" pitchFamily="66" charset="0"/>
                <a:ea typeface="Calibri" panose="020F0502020204030204" pitchFamily="34" charset="0"/>
                <a:cs typeface="Cordia New" panose="020B0304020202020204" pitchFamily="34" charset="-34"/>
              </a:rPr>
              <a:t>2. </a:t>
            </a:r>
            <a:r>
              <a:rPr lang="en-GB" sz="2400" b="1" u="sng" dirty="0" smtClean="0">
                <a:solidFill>
                  <a:srgbClr val="C00000"/>
                </a:solidFill>
                <a:latin typeface="Comic Sans MS" panose="030F0702030302020204" pitchFamily="66" charset="0"/>
                <a:ea typeface="Calibri" panose="020F0502020204030204" pitchFamily="34" charset="0"/>
                <a:cs typeface="Cordia New" panose="020B0304020202020204" pitchFamily="34" charset="-34"/>
              </a:rPr>
              <a:t>If</a:t>
            </a:r>
            <a:r>
              <a:rPr lang="en-GB" sz="2400" dirty="0" smtClean="0">
                <a:solidFill>
                  <a:srgbClr val="C00000"/>
                </a:solidFill>
                <a:latin typeface="Comic Sans MS" panose="030F0702030302020204" pitchFamily="66" charset="0"/>
                <a:ea typeface="Calibri" panose="020F0502020204030204" pitchFamily="34" charset="0"/>
                <a:cs typeface="Cordia New" panose="020B0304020202020204" pitchFamily="34" charset="-34"/>
              </a:rPr>
              <a:t> you are using them, put </a:t>
            </a:r>
            <a:r>
              <a:rPr lang="en-GB" sz="2400" dirty="0">
                <a:solidFill>
                  <a:srgbClr val="C00000"/>
                </a:solidFill>
                <a:latin typeface="Comic Sans MS" panose="030F0702030302020204" pitchFamily="66" charset="0"/>
                <a:ea typeface="Calibri" panose="020F0502020204030204" pitchFamily="34" charset="0"/>
                <a:cs typeface="Cordia New" panose="020B0304020202020204" pitchFamily="34" charset="-34"/>
              </a:rPr>
              <a:t>on your gloves and lab </a:t>
            </a:r>
            <a:r>
              <a:rPr lang="en-GB" sz="2400" dirty="0" smtClean="0">
                <a:solidFill>
                  <a:srgbClr val="C00000"/>
                </a:solidFill>
                <a:latin typeface="Comic Sans MS" panose="030F0702030302020204" pitchFamily="66" charset="0"/>
                <a:ea typeface="Calibri" panose="020F0502020204030204" pitchFamily="34" charset="0"/>
                <a:cs typeface="Cordia New" panose="020B0304020202020204" pitchFamily="34" charset="-34"/>
              </a:rPr>
              <a:t>coat.   </a:t>
            </a:r>
            <a:r>
              <a:rPr lang="en-GB" sz="2400" dirty="0" smtClean="0">
                <a:solidFill>
                  <a:srgbClr val="C00000"/>
                </a:solidFill>
                <a:latin typeface="Comic Sans MS" panose="030F0702030302020204" pitchFamily="66" charset="0"/>
                <a:ea typeface="Calibri" panose="020F0502020204030204" pitchFamily="34" charset="0"/>
                <a:cs typeface="Cordia New" panose="020B0304020202020204" pitchFamily="34" charset="-34"/>
              </a:rPr>
              <a:t>Then, </a:t>
            </a:r>
            <a:r>
              <a:rPr lang="en-GB" sz="2400" dirty="0">
                <a:solidFill>
                  <a:srgbClr val="C00000"/>
                </a:solidFill>
                <a:latin typeface="Comic Sans MS" panose="030F0702030302020204" pitchFamily="66" charset="0"/>
                <a:ea typeface="Calibri" panose="020F0502020204030204" pitchFamily="34" charset="0"/>
                <a:cs typeface="Cordia New" panose="020B0304020202020204" pitchFamily="34" charset="-34"/>
              </a:rPr>
              <a:t>using the tweezers or your </a:t>
            </a:r>
            <a:r>
              <a:rPr lang="en-GB" sz="2400" dirty="0" smtClean="0">
                <a:solidFill>
                  <a:srgbClr val="C00000"/>
                </a:solidFill>
                <a:latin typeface="Comic Sans MS" panose="030F0702030302020204" pitchFamily="66" charset="0"/>
                <a:ea typeface="Calibri" panose="020F0502020204030204" pitchFamily="34" charset="0"/>
                <a:cs typeface="Cordia New" panose="020B0304020202020204" pitchFamily="34" charset="-34"/>
              </a:rPr>
              <a:t>fingers, </a:t>
            </a:r>
            <a:r>
              <a:rPr lang="en-GB" sz="2400" dirty="0">
                <a:solidFill>
                  <a:srgbClr val="C00000"/>
                </a:solidFill>
                <a:latin typeface="Comic Sans MS" panose="030F0702030302020204" pitchFamily="66" charset="0"/>
                <a:ea typeface="Calibri" panose="020F0502020204030204" pitchFamily="34" charset="0"/>
                <a:cs typeface="Cordia New" panose="020B0304020202020204" pitchFamily="34" charset="-34"/>
              </a:rPr>
              <a:t>loosen the soil around the edge of the pot.</a:t>
            </a:r>
            <a:endParaRPr lang="en-GB" sz="2400" dirty="0">
              <a:latin typeface="Calibri" panose="020F0502020204030204" pitchFamily="34" charset="0"/>
              <a:ea typeface="Calibri" panose="020F0502020204030204" pitchFamily="34" charset="0"/>
              <a:cs typeface="Cordia New" panose="020B0304020202020204" pitchFamily="34" charset="-34"/>
            </a:endParaRPr>
          </a:p>
        </p:txBody>
      </p:sp>
      <p:sp>
        <p:nvSpPr>
          <p:cNvPr id="17" name="Rectangle 16">
            <a:extLst>
              <a:ext uri="{FF2B5EF4-FFF2-40B4-BE49-F238E27FC236}">
                <a16:creationId xmlns="" xmlns:a16="http://schemas.microsoft.com/office/drawing/2014/main" id="{C193E928-E5CB-4344-88E0-2CFA886142C1}"/>
              </a:ext>
            </a:extLst>
          </p:cNvPr>
          <p:cNvSpPr/>
          <p:nvPr/>
        </p:nvSpPr>
        <p:spPr>
          <a:xfrm>
            <a:off x="8367903" y="1180021"/>
            <a:ext cx="3653901" cy="1782026"/>
          </a:xfrm>
          <a:prstGeom prst="rect">
            <a:avLst/>
          </a:prstGeom>
        </p:spPr>
        <p:txBody>
          <a:bodyPr wrap="square">
            <a:spAutoFit/>
          </a:bodyPr>
          <a:lstStyle/>
          <a:p>
            <a:pPr lvl="0" algn="r">
              <a:lnSpc>
                <a:spcPct val="115000"/>
              </a:lnSpc>
              <a:spcAft>
                <a:spcPts val="0"/>
              </a:spcAft>
            </a:pPr>
            <a:r>
              <a:rPr lang="en-GB" sz="2400" dirty="0">
                <a:latin typeface="Comic Sans MS" panose="030F0702030302020204" pitchFamily="66" charset="0"/>
                <a:ea typeface="Calibri" panose="020F0502020204030204" pitchFamily="34" charset="0"/>
                <a:cs typeface="Cordia New" panose="020B0304020202020204" pitchFamily="34" charset="-34"/>
              </a:rPr>
              <a:t>3. Get your plastic tube cage ready, check that it will fit around your plant.</a:t>
            </a:r>
            <a:endParaRPr lang="en-GB" sz="2400" dirty="0">
              <a:latin typeface="Calibri" panose="020F0502020204030204" pitchFamily="34" charset="0"/>
              <a:ea typeface="Calibri" panose="020F0502020204030204" pitchFamily="34" charset="0"/>
              <a:cs typeface="Cordia New" panose="020B0304020202020204" pitchFamily="34" charset="-34"/>
            </a:endParaRPr>
          </a:p>
        </p:txBody>
      </p:sp>
      <p:grpSp>
        <p:nvGrpSpPr>
          <p:cNvPr id="34" name="Group 33">
            <a:extLst>
              <a:ext uri="{FF2B5EF4-FFF2-40B4-BE49-F238E27FC236}">
                <a16:creationId xmlns="" xmlns:a16="http://schemas.microsoft.com/office/drawing/2014/main" id="{421F5126-DD90-408C-BC3C-A0332F33C255}"/>
              </a:ext>
            </a:extLst>
          </p:cNvPr>
          <p:cNvGrpSpPr/>
          <p:nvPr/>
        </p:nvGrpSpPr>
        <p:grpSpPr>
          <a:xfrm>
            <a:off x="892795" y="2917567"/>
            <a:ext cx="2628270" cy="3245104"/>
            <a:chOff x="0" y="0"/>
            <a:chExt cx="5866544" cy="7243281"/>
          </a:xfrm>
        </p:grpSpPr>
        <p:pic>
          <p:nvPicPr>
            <p:cNvPr id="35" name="Picture 34" descr="D:\Training\Internship (PIPS)\SAW trust\Lunchbox Science 2015\Lesson plans\what you need_MS.png">
              <a:extLst>
                <a:ext uri="{FF2B5EF4-FFF2-40B4-BE49-F238E27FC236}">
                  <a16:creationId xmlns="" xmlns:a16="http://schemas.microsoft.com/office/drawing/2014/main" id="{019E8DF3-95EB-46B4-8536-A697C2CD07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713" b="1025"/>
            <a:stretch/>
          </p:blipFill>
          <p:spPr bwMode="auto">
            <a:xfrm>
              <a:off x="0" y="0"/>
              <a:ext cx="5866544" cy="7243281"/>
            </a:xfrm>
            <a:prstGeom prst="rect">
              <a:avLst/>
            </a:prstGeom>
            <a:noFill/>
            <a:ln>
              <a:noFill/>
            </a:ln>
            <a:extLst>
              <a:ext uri="{53640926-AAD7-44d8-BBD7-CCE9431645EC}">
                <a14:shadowObscured xmlns:a14="http://schemas.microsoft.com/office/drawing/2010/main"/>
              </a:ext>
            </a:extLst>
          </p:spPr>
        </p:pic>
        <p:sp>
          <p:nvSpPr>
            <p:cNvPr id="37" name="Text Box 2">
              <a:extLst>
                <a:ext uri="{FF2B5EF4-FFF2-40B4-BE49-F238E27FC236}">
                  <a16:creationId xmlns="" xmlns:a16="http://schemas.microsoft.com/office/drawing/2014/main" id="{715B9DE7-B2AE-4421-8690-B35E3146C1E0}"/>
                </a:ext>
              </a:extLst>
            </p:cNvPr>
            <p:cNvSpPr txBox="1">
              <a:spLocks noChangeArrowheads="1"/>
            </p:cNvSpPr>
            <p:nvPr/>
          </p:nvSpPr>
          <p:spPr bwMode="auto">
            <a:xfrm>
              <a:off x="2064960" y="4746539"/>
              <a:ext cx="493394" cy="426719"/>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0"/>
                </a:spcAft>
              </a:pPr>
              <a:r>
                <a:rPr lang="en-GB" sz="1600" b="1">
                  <a:effectLst/>
                  <a:latin typeface="Comic Sans MS" panose="030F0702030302020204" pitchFamily="66" charset="0"/>
                  <a:ea typeface="Calibri" panose="020F0502020204030204" pitchFamily="34" charset="0"/>
                  <a:cs typeface="Cordia New" panose="020B0304020202020204" pitchFamily="34" charset="-34"/>
                </a:rPr>
                <a:t>*</a:t>
              </a:r>
              <a:endParaRPr lang="en-GB" sz="1100">
                <a:effectLst/>
                <a:latin typeface="Calibri" panose="020F0502020204030204" pitchFamily="34" charset="0"/>
                <a:ea typeface="Calibri" panose="020F0502020204030204" pitchFamily="34" charset="0"/>
                <a:cs typeface="Cordia New" panose="020B0304020202020204" pitchFamily="34" charset="-34"/>
              </a:endParaRPr>
            </a:p>
          </p:txBody>
        </p:sp>
        <p:sp>
          <p:nvSpPr>
            <p:cNvPr id="38" name="Text Box 2">
              <a:extLst>
                <a:ext uri="{FF2B5EF4-FFF2-40B4-BE49-F238E27FC236}">
                  <a16:creationId xmlns="" xmlns:a16="http://schemas.microsoft.com/office/drawing/2014/main" id="{ED178061-BF0F-4828-A24A-34380983FFC1}"/>
                </a:ext>
              </a:extLst>
            </p:cNvPr>
            <p:cNvSpPr txBox="1">
              <a:spLocks noChangeArrowheads="1"/>
            </p:cNvSpPr>
            <p:nvPr/>
          </p:nvSpPr>
          <p:spPr bwMode="auto">
            <a:xfrm>
              <a:off x="3801170" y="3606137"/>
              <a:ext cx="492759" cy="426719"/>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0"/>
                </a:spcAft>
              </a:pPr>
              <a:r>
                <a:rPr lang="en-GB" sz="1600" b="1">
                  <a:effectLst/>
                  <a:latin typeface="Comic Sans MS" panose="030F0702030302020204" pitchFamily="66" charset="0"/>
                  <a:ea typeface="Calibri" panose="020F0502020204030204" pitchFamily="34" charset="0"/>
                  <a:cs typeface="Cordia New" panose="020B0304020202020204" pitchFamily="34" charset="-34"/>
                </a:rPr>
                <a:t>**</a:t>
              </a:r>
              <a:endParaRPr lang="en-GB" sz="1100">
                <a:effectLst/>
                <a:latin typeface="Calibri" panose="020F0502020204030204" pitchFamily="34" charset="0"/>
                <a:ea typeface="Calibri" panose="020F0502020204030204" pitchFamily="34" charset="0"/>
                <a:cs typeface="Cordia New" panose="020B0304020202020204" pitchFamily="34" charset="-34"/>
              </a:endParaRPr>
            </a:p>
          </p:txBody>
        </p:sp>
      </p:grpSp>
      <p:grpSp>
        <p:nvGrpSpPr>
          <p:cNvPr id="28" name="Group 27">
            <a:extLst>
              <a:ext uri="{FF2B5EF4-FFF2-40B4-BE49-F238E27FC236}">
                <a16:creationId xmlns="" xmlns:a16="http://schemas.microsoft.com/office/drawing/2014/main" id="{CA17AA6E-C769-4858-901F-CD8281991FDD}"/>
              </a:ext>
            </a:extLst>
          </p:cNvPr>
          <p:cNvGrpSpPr/>
          <p:nvPr/>
        </p:nvGrpSpPr>
        <p:grpSpPr>
          <a:xfrm>
            <a:off x="5010388" y="3437325"/>
            <a:ext cx="2437554" cy="2998986"/>
            <a:chOff x="5436093" y="3961081"/>
            <a:chExt cx="1586144" cy="1951474"/>
          </a:xfrm>
        </p:grpSpPr>
        <p:pic>
          <p:nvPicPr>
            <p:cNvPr id="25" name="Picture 24">
              <a:extLst>
                <a:ext uri="{FF2B5EF4-FFF2-40B4-BE49-F238E27FC236}">
                  <a16:creationId xmlns="" xmlns:a16="http://schemas.microsoft.com/office/drawing/2014/main" id="{004BF9DF-7CCC-4C3E-AB8A-0B1C38F27529}"/>
                </a:ext>
              </a:extLst>
            </p:cNvPr>
            <p:cNvPicPr>
              <a:picLocks noChangeAspect="1"/>
            </p:cNvPicPr>
            <p:nvPr/>
          </p:nvPicPr>
          <p:blipFill rotWithShape="1">
            <a:blip r:embed="rId3">
              <a:extLst>
                <a:ext uri="{28A0092B-C50C-407E-A947-70E740481C1C}">
                  <a14:useLocalDpi xmlns:a14="http://schemas.microsoft.com/office/drawing/2010/main" val="0"/>
                </a:ext>
              </a:extLst>
            </a:blip>
            <a:srcRect l="-721" t="59861" r="721"/>
            <a:stretch/>
          </p:blipFill>
          <p:spPr>
            <a:xfrm>
              <a:off x="5436093" y="4731123"/>
              <a:ext cx="1586144" cy="1181432"/>
            </a:xfrm>
            <a:prstGeom prst="rect">
              <a:avLst/>
            </a:prstGeom>
          </p:spPr>
        </p:pic>
        <p:pic>
          <p:nvPicPr>
            <p:cNvPr id="27" name="Picture 26">
              <a:extLst>
                <a:ext uri="{FF2B5EF4-FFF2-40B4-BE49-F238E27FC236}">
                  <a16:creationId xmlns="" xmlns:a16="http://schemas.microsoft.com/office/drawing/2014/main" id="{F163B449-8566-45F4-9846-9FF28E3BED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8905" y="3961081"/>
              <a:ext cx="1200520" cy="1129902"/>
            </a:xfrm>
            <a:prstGeom prst="rect">
              <a:avLst/>
            </a:prstGeom>
          </p:spPr>
        </p:pic>
      </p:grpSp>
      <p:sp>
        <p:nvSpPr>
          <p:cNvPr id="29" name="Freeform: Shape 28">
            <a:extLst>
              <a:ext uri="{FF2B5EF4-FFF2-40B4-BE49-F238E27FC236}">
                <a16:creationId xmlns="" xmlns:a16="http://schemas.microsoft.com/office/drawing/2014/main" id="{0E98B007-22F7-4FF5-91E2-1FF678F7DBE0}"/>
              </a:ext>
            </a:extLst>
          </p:cNvPr>
          <p:cNvSpPr/>
          <p:nvPr/>
        </p:nvSpPr>
        <p:spPr>
          <a:xfrm>
            <a:off x="5521911" y="4891597"/>
            <a:ext cx="1340528" cy="266330"/>
          </a:xfrm>
          <a:custGeom>
            <a:avLst/>
            <a:gdLst>
              <a:gd name="connsiteX0" fmla="*/ 142043 w 1340528"/>
              <a:gd name="connsiteY0" fmla="*/ 17755 h 266330"/>
              <a:gd name="connsiteX1" fmla="*/ 97654 w 1340528"/>
              <a:gd name="connsiteY1" fmla="*/ 26633 h 266330"/>
              <a:gd name="connsiteX2" fmla="*/ 53266 w 1340528"/>
              <a:gd name="connsiteY2" fmla="*/ 62144 h 266330"/>
              <a:gd name="connsiteX3" fmla="*/ 35511 w 1340528"/>
              <a:gd name="connsiteY3" fmla="*/ 88777 h 266330"/>
              <a:gd name="connsiteX4" fmla="*/ 0 w 1340528"/>
              <a:gd name="connsiteY4" fmla="*/ 133165 h 266330"/>
              <a:gd name="connsiteX5" fmla="*/ 8878 w 1340528"/>
              <a:gd name="connsiteY5" fmla="*/ 159798 h 266330"/>
              <a:gd name="connsiteX6" fmla="*/ 26633 w 1340528"/>
              <a:gd name="connsiteY6" fmla="*/ 177554 h 266330"/>
              <a:gd name="connsiteX7" fmla="*/ 106532 w 1340528"/>
              <a:gd name="connsiteY7" fmla="*/ 221942 h 266330"/>
              <a:gd name="connsiteX8" fmla="*/ 284085 w 1340528"/>
              <a:gd name="connsiteY8" fmla="*/ 230820 h 266330"/>
              <a:gd name="connsiteX9" fmla="*/ 363984 w 1340528"/>
              <a:gd name="connsiteY9" fmla="*/ 257453 h 266330"/>
              <a:gd name="connsiteX10" fmla="*/ 390617 w 1340528"/>
              <a:gd name="connsiteY10" fmla="*/ 266330 h 266330"/>
              <a:gd name="connsiteX11" fmla="*/ 523783 w 1340528"/>
              <a:gd name="connsiteY11" fmla="*/ 257453 h 266330"/>
              <a:gd name="connsiteX12" fmla="*/ 568171 w 1340528"/>
              <a:gd name="connsiteY12" fmla="*/ 248575 h 266330"/>
              <a:gd name="connsiteX13" fmla="*/ 1038687 w 1340528"/>
              <a:gd name="connsiteY13" fmla="*/ 239697 h 266330"/>
              <a:gd name="connsiteX14" fmla="*/ 1083076 w 1340528"/>
              <a:gd name="connsiteY14" fmla="*/ 230820 h 266330"/>
              <a:gd name="connsiteX15" fmla="*/ 1145219 w 1340528"/>
              <a:gd name="connsiteY15" fmla="*/ 221942 h 266330"/>
              <a:gd name="connsiteX16" fmla="*/ 1198485 w 1340528"/>
              <a:gd name="connsiteY16" fmla="*/ 204187 h 266330"/>
              <a:gd name="connsiteX17" fmla="*/ 1251751 w 1340528"/>
              <a:gd name="connsiteY17" fmla="*/ 186431 h 266330"/>
              <a:gd name="connsiteX18" fmla="*/ 1278384 w 1340528"/>
              <a:gd name="connsiteY18" fmla="*/ 177554 h 266330"/>
              <a:gd name="connsiteX19" fmla="*/ 1296140 w 1340528"/>
              <a:gd name="connsiteY19" fmla="*/ 159798 h 266330"/>
              <a:gd name="connsiteX20" fmla="*/ 1322773 w 1340528"/>
              <a:gd name="connsiteY20" fmla="*/ 142043 h 266330"/>
              <a:gd name="connsiteX21" fmla="*/ 1340528 w 1340528"/>
              <a:gd name="connsiteY21" fmla="*/ 115410 h 266330"/>
              <a:gd name="connsiteX22" fmla="*/ 1296140 w 1340528"/>
              <a:gd name="connsiteY22" fmla="*/ 26633 h 266330"/>
              <a:gd name="connsiteX23" fmla="*/ 1269507 w 1340528"/>
              <a:gd name="connsiteY23" fmla="*/ 17755 h 266330"/>
              <a:gd name="connsiteX24" fmla="*/ 1251751 w 1340528"/>
              <a:gd name="connsiteY24" fmla="*/ 0 h 26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0528" h="266330">
                <a:moveTo>
                  <a:pt x="142043" y="17755"/>
                </a:moveTo>
                <a:cubicBezTo>
                  <a:pt x="127247" y="20714"/>
                  <a:pt x="111783" y="21335"/>
                  <a:pt x="97654" y="26633"/>
                </a:cubicBezTo>
                <a:cubicBezTo>
                  <a:pt x="84468" y="31578"/>
                  <a:pt x="62553" y="50535"/>
                  <a:pt x="53266" y="62144"/>
                </a:cubicBezTo>
                <a:cubicBezTo>
                  <a:pt x="46601" y="70476"/>
                  <a:pt x="42176" y="80446"/>
                  <a:pt x="35511" y="88777"/>
                </a:cubicBezTo>
                <a:cubicBezTo>
                  <a:pt x="-15089" y="152026"/>
                  <a:pt x="54648" y="51192"/>
                  <a:pt x="0" y="133165"/>
                </a:cubicBezTo>
                <a:cubicBezTo>
                  <a:pt x="2959" y="142043"/>
                  <a:pt x="4063" y="151774"/>
                  <a:pt x="8878" y="159798"/>
                </a:cubicBezTo>
                <a:cubicBezTo>
                  <a:pt x="13184" y="166975"/>
                  <a:pt x="19937" y="172532"/>
                  <a:pt x="26633" y="177554"/>
                </a:cubicBezTo>
                <a:cubicBezTo>
                  <a:pt x="40289" y="187796"/>
                  <a:pt x="80440" y="219673"/>
                  <a:pt x="106532" y="221942"/>
                </a:cubicBezTo>
                <a:cubicBezTo>
                  <a:pt x="165567" y="227076"/>
                  <a:pt x="224901" y="227861"/>
                  <a:pt x="284085" y="230820"/>
                </a:cubicBezTo>
                <a:lnTo>
                  <a:pt x="363984" y="257453"/>
                </a:lnTo>
                <a:lnTo>
                  <a:pt x="390617" y="266330"/>
                </a:lnTo>
                <a:cubicBezTo>
                  <a:pt x="435006" y="263371"/>
                  <a:pt x="479517" y="261880"/>
                  <a:pt x="523783" y="257453"/>
                </a:cubicBezTo>
                <a:cubicBezTo>
                  <a:pt x="538797" y="255952"/>
                  <a:pt x="553091" y="249095"/>
                  <a:pt x="568171" y="248575"/>
                </a:cubicBezTo>
                <a:cubicBezTo>
                  <a:pt x="724944" y="243169"/>
                  <a:pt x="881848" y="242656"/>
                  <a:pt x="1038687" y="239697"/>
                </a:cubicBezTo>
                <a:cubicBezTo>
                  <a:pt x="1053483" y="236738"/>
                  <a:pt x="1068192" y="233301"/>
                  <a:pt x="1083076" y="230820"/>
                </a:cubicBezTo>
                <a:cubicBezTo>
                  <a:pt x="1103716" y="227380"/>
                  <a:pt x="1124830" y="226647"/>
                  <a:pt x="1145219" y="221942"/>
                </a:cubicBezTo>
                <a:cubicBezTo>
                  <a:pt x="1163455" y="217734"/>
                  <a:pt x="1180730" y="210105"/>
                  <a:pt x="1198485" y="204187"/>
                </a:cubicBezTo>
                <a:lnTo>
                  <a:pt x="1251751" y="186431"/>
                </a:lnTo>
                <a:lnTo>
                  <a:pt x="1278384" y="177554"/>
                </a:lnTo>
                <a:cubicBezTo>
                  <a:pt x="1284303" y="171635"/>
                  <a:pt x="1289604" y="165027"/>
                  <a:pt x="1296140" y="159798"/>
                </a:cubicBezTo>
                <a:cubicBezTo>
                  <a:pt x="1304472" y="153133"/>
                  <a:pt x="1315228" y="149588"/>
                  <a:pt x="1322773" y="142043"/>
                </a:cubicBezTo>
                <a:cubicBezTo>
                  <a:pt x="1330318" y="134498"/>
                  <a:pt x="1334610" y="124288"/>
                  <a:pt x="1340528" y="115410"/>
                </a:cubicBezTo>
                <a:cubicBezTo>
                  <a:pt x="1334166" y="89964"/>
                  <a:pt x="1324965" y="36242"/>
                  <a:pt x="1296140" y="26633"/>
                </a:cubicBezTo>
                <a:lnTo>
                  <a:pt x="1269507" y="17755"/>
                </a:lnTo>
                <a:lnTo>
                  <a:pt x="1251751" y="0"/>
                </a:lnTo>
              </a:path>
            </a:pathLst>
          </a:cu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a:extLst>
              <a:ext uri="{FF2B5EF4-FFF2-40B4-BE49-F238E27FC236}">
                <a16:creationId xmlns="" xmlns:a16="http://schemas.microsoft.com/office/drawing/2014/main" id="{DD607484-CC00-4AE6-81ED-54BAAFF226DB}"/>
              </a:ext>
            </a:extLst>
          </p:cNvPr>
          <p:cNvPicPr>
            <a:picLocks noChangeAspect="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flipH="1">
            <a:off x="4628713" y="3885540"/>
            <a:ext cx="1006573" cy="1109854"/>
          </a:xfrm>
          <a:prstGeom prst="rect">
            <a:avLst/>
          </a:prstGeom>
        </p:spPr>
      </p:pic>
      <p:grpSp>
        <p:nvGrpSpPr>
          <p:cNvPr id="51" name="Group 50">
            <a:extLst>
              <a:ext uri="{FF2B5EF4-FFF2-40B4-BE49-F238E27FC236}">
                <a16:creationId xmlns="" xmlns:a16="http://schemas.microsoft.com/office/drawing/2014/main" id="{CB8E23A4-6076-4952-82B0-8568B46EDD02}"/>
              </a:ext>
            </a:extLst>
          </p:cNvPr>
          <p:cNvGrpSpPr/>
          <p:nvPr/>
        </p:nvGrpSpPr>
        <p:grpSpPr>
          <a:xfrm>
            <a:off x="9447020" y="4601642"/>
            <a:ext cx="1315232" cy="1618164"/>
            <a:chOff x="5436093" y="3961081"/>
            <a:chExt cx="1586144" cy="1951474"/>
          </a:xfrm>
        </p:grpSpPr>
        <p:pic>
          <p:nvPicPr>
            <p:cNvPr id="52" name="Picture 51">
              <a:extLst>
                <a:ext uri="{FF2B5EF4-FFF2-40B4-BE49-F238E27FC236}">
                  <a16:creationId xmlns="" xmlns:a16="http://schemas.microsoft.com/office/drawing/2014/main" id="{3CBFECC6-25C0-4286-88E6-DDF1B26AE1D7}"/>
                </a:ext>
              </a:extLst>
            </p:cNvPr>
            <p:cNvPicPr>
              <a:picLocks noChangeAspect="1"/>
            </p:cNvPicPr>
            <p:nvPr/>
          </p:nvPicPr>
          <p:blipFill rotWithShape="1">
            <a:blip r:embed="rId3">
              <a:extLst>
                <a:ext uri="{28A0092B-C50C-407E-A947-70E740481C1C}">
                  <a14:useLocalDpi xmlns:a14="http://schemas.microsoft.com/office/drawing/2010/main" val="0"/>
                </a:ext>
              </a:extLst>
            </a:blip>
            <a:srcRect l="-721" t="59861" r="721"/>
            <a:stretch/>
          </p:blipFill>
          <p:spPr>
            <a:xfrm>
              <a:off x="5436093" y="4731123"/>
              <a:ext cx="1586144" cy="1181432"/>
            </a:xfrm>
            <a:prstGeom prst="rect">
              <a:avLst/>
            </a:prstGeom>
          </p:spPr>
        </p:pic>
        <p:pic>
          <p:nvPicPr>
            <p:cNvPr id="53" name="Picture 52">
              <a:extLst>
                <a:ext uri="{FF2B5EF4-FFF2-40B4-BE49-F238E27FC236}">
                  <a16:creationId xmlns="" xmlns:a16="http://schemas.microsoft.com/office/drawing/2014/main" id="{3BAAB587-0D94-40F7-8348-B95D297553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8905" y="3961081"/>
              <a:ext cx="1200520" cy="1129902"/>
            </a:xfrm>
            <a:prstGeom prst="rect">
              <a:avLst/>
            </a:prstGeom>
          </p:spPr>
        </p:pic>
      </p:grpSp>
      <p:sp>
        <p:nvSpPr>
          <p:cNvPr id="32" name="Oval 31">
            <a:extLst>
              <a:ext uri="{FF2B5EF4-FFF2-40B4-BE49-F238E27FC236}">
                <a16:creationId xmlns="" xmlns:a16="http://schemas.microsoft.com/office/drawing/2014/main" id="{5FCD2D43-2B63-49F4-9444-68EF3D709D29}"/>
              </a:ext>
            </a:extLst>
          </p:cNvPr>
          <p:cNvSpPr/>
          <p:nvPr/>
        </p:nvSpPr>
        <p:spPr>
          <a:xfrm>
            <a:off x="9539257" y="3161579"/>
            <a:ext cx="967666" cy="12262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 xmlns:a16="http://schemas.microsoft.com/office/drawing/2014/main" id="{70FFE727-2BF0-4BF7-B33F-8F48F01F560F}"/>
              </a:ext>
            </a:extLst>
          </p:cNvPr>
          <p:cNvSpPr/>
          <p:nvPr/>
        </p:nvSpPr>
        <p:spPr>
          <a:xfrm>
            <a:off x="9539257" y="4215688"/>
            <a:ext cx="967666" cy="12262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9" name="Straight Connector 38">
            <a:extLst>
              <a:ext uri="{FF2B5EF4-FFF2-40B4-BE49-F238E27FC236}">
                <a16:creationId xmlns="" xmlns:a16="http://schemas.microsoft.com/office/drawing/2014/main" id="{13212FEF-88D4-4167-B662-8591BCE506F3}"/>
              </a:ext>
            </a:extLst>
          </p:cNvPr>
          <p:cNvCxnSpPr>
            <a:stCxn id="32" idx="2"/>
            <a:endCxn id="55" idx="2"/>
          </p:cNvCxnSpPr>
          <p:nvPr/>
        </p:nvCxnSpPr>
        <p:spPr>
          <a:xfrm>
            <a:off x="9539257" y="3222890"/>
            <a:ext cx="0" cy="1054109"/>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 xmlns:a16="http://schemas.microsoft.com/office/drawing/2014/main" id="{A28F3E7F-AD22-4777-9F24-0A638B7398B0}"/>
              </a:ext>
            </a:extLst>
          </p:cNvPr>
          <p:cNvCxnSpPr>
            <a:stCxn id="32" idx="6"/>
            <a:endCxn id="55" idx="6"/>
          </p:cNvCxnSpPr>
          <p:nvPr/>
        </p:nvCxnSpPr>
        <p:spPr>
          <a:xfrm>
            <a:off x="10506923" y="3222890"/>
            <a:ext cx="0" cy="1054109"/>
          </a:xfrm>
          <a:prstGeom prst="line">
            <a:avLst/>
          </a:prstGeom>
        </p:spPr>
        <p:style>
          <a:lnRef idx="1">
            <a:schemeClr val="accent1"/>
          </a:lnRef>
          <a:fillRef idx="0">
            <a:schemeClr val="accent1"/>
          </a:fillRef>
          <a:effectRef idx="0">
            <a:schemeClr val="accent1"/>
          </a:effectRef>
          <a:fontRef idx="minor">
            <a:schemeClr val="tx1"/>
          </a:fontRef>
        </p:style>
      </p:cxnSp>
      <p:pic>
        <p:nvPicPr>
          <p:cNvPr id="64" name="Picture 63">
            <a:extLst>
              <a:ext uri="{FF2B5EF4-FFF2-40B4-BE49-F238E27FC236}">
                <a16:creationId xmlns="" xmlns:a16="http://schemas.microsoft.com/office/drawing/2014/main" id="{656F3516-0C9F-446E-875F-1219225D12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39500" y="6213590"/>
            <a:ext cx="952500" cy="644410"/>
          </a:xfrm>
          <a:prstGeom prst="rect">
            <a:avLst/>
          </a:prstGeom>
        </p:spPr>
      </p:pic>
      <p:pic>
        <p:nvPicPr>
          <p:cNvPr id="23" name="Picture 22" descr="D:\Training\Internship (PIPS)\SAW trust\Graphics\Logo images\Logo final\Lunchbox-logo final text 15-04-2015.png">
            <a:extLst>
              <a:ext uri="{FF2B5EF4-FFF2-40B4-BE49-F238E27FC236}">
                <a16:creationId xmlns="" xmlns:a16="http://schemas.microsoft.com/office/drawing/2014/main" id="{3FD622A8-5503-40FD-A7BA-86E7C11F5960}"/>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68478" y="6318387"/>
            <a:ext cx="1059128" cy="434816"/>
          </a:xfrm>
          <a:prstGeom prst="rect">
            <a:avLst/>
          </a:prstGeom>
          <a:noFill/>
          <a:ln>
            <a:noFill/>
          </a:ln>
        </p:spPr>
      </p:pic>
    </p:spTree>
    <p:extLst>
      <p:ext uri="{BB962C8B-B14F-4D97-AF65-F5344CB8AC3E}">
        <p14:creationId xmlns:p14="http://schemas.microsoft.com/office/powerpoint/2010/main" val="3109079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22160AD1-87E2-42D3-AFDB-AD008721A534}"/>
              </a:ext>
            </a:extLst>
          </p:cNvPr>
          <p:cNvSpPr/>
          <p:nvPr/>
        </p:nvSpPr>
        <p:spPr>
          <a:xfrm>
            <a:off x="317051" y="266269"/>
            <a:ext cx="3719743" cy="2631490"/>
          </a:xfrm>
          <a:prstGeom prst="rect">
            <a:avLst/>
          </a:prstGeom>
        </p:spPr>
        <p:txBody>
          <a:bodyPr wrap="square">
            <a:spAutoFit/>
          </a:bodyPr>
          <a:lstStyle/>
          <a:p>
            <a:pPr lvl="0">
              <a:lnSpc>
                <a:spcPct val="115000"/>
              </a:lnSpc>
              <a:spcAft>
                <a:spcPts val="0"/>
              </a:spcAft>
            </a:pPr>
            <a:r>
              <a:rPr lang="en-GB" sz="2400" dirty="0">
                <a:solidFill>
                  <a:srgbClr val="C00000"/>
                </a:solidFill>
                <a:latin typeface="Comic Sans MS" panose="030F0702030302020204" pitchFamily="66" charset="0"/>
                <a:ea typeface="Calibri" panose="020F0502020204030204" pitchFamily="34" charset="0"/>
                <a:cs typeface="Cordia New" panose="020B0304020202020204" pitchFamily="34" charset="-34"/>
              </a:rPr>
              <a:t>4. A group member needs to carefully hold the plant leaves up and together as the tube cage is placed over the plant.</a:t>
            </a:r>
            <a:endParaRPr lang="en-GB" sz="2400" dirty="0">
              <a:latin typeface="Calibri" panose="020F0502020204030204" pitchFamily="34" charset="0"/>
              <a:ea typeface="Calibri" panose="020F0502020204030204" pitchFamily="34" charset="0"/>
              <a:cs typeface="Cordia New" panose="020B0304020202020204" pitchFamily="34" charset="-34"/>
            </a:endParaRPr>
          </a:p>
        </p:txBody>
      </p:sp>
      <p:sp>
        <p:nvSpPr>
          <p:cNvPr id="5" name="Rectangle 4">
            <a:extLst>
              <a:ext uri="{FF2B5EF4-FFF2-40B4-BE49-F238E27FC236}">
                <a16:creationId xmlns="" xmlns:a16="http://schemas.microsoft.com/office/drawing/2014/main" id="{2698761F-A27F-404D-B173-6D323FCA18E9}"/>
              </a:ext>
            </a:extLst>
          </p:cNvPr>
          <p:cNvSpPr/>
          <p:nvPr/>
        </p:nvSpPr>
        <p:spPr>
          <a:xfrm>
            <a:off x="4272451" y="187704"/>
            <a:ext cx="3719743" cy="3056222"/>
          </a:xfrm>
          <a:prstGeom prst="rect">
            <a:avLst/>
          </a:prstGeom>
        </p:spPr>
        <p:txBody>
          <a:bodyPr wrap="square">
            <a:spAutoFit/>
          </a:bodyPr>
          <a:lstStyle/>
          <a:p>
            <a:pPr lvl="0">
              <a:lnSpc>
                <a:spcPct val="115000"/>
              </a:lnSpc>
              <a:spcAft>
                <a:spcPts val="0"/>
              </a:spcAft>
            </a:pPr>
            <a:r>
              <a:rPr lang="en-GB" sz="2400" dirty="0">
                <a:latin typeface="Comic Sans MS" panose="030F0702030302020204" pitchFamily="66" charset="0"/>
                <a:ea typeface="Calibri" panose="020F0502020204030204" pitchFamily="34" charset="0"/>
                <a:cs typeface="Cordia New" panose="020B0304020202020204" pitchFamily="34" charset="-34"/>
              </a:rPr>
              <a:t>5. Pop on the mesh lid and carefully push the tube cage into the soil. Not too hard or the cage will collapse. Once in the soil the lid can be popped off.</a:t>
            </a:r>
            <a:endParaRPr lang="en-GB" sz="2400" dirty="0">
              <a:latin typeface="Calibri" panose="020F0502020204030204" pitchFamily="34" charset="0"/>
              <a:ea typeface="Calibri" panose="020F0502020204030204" pitchFamily="34" charset="0"/>
              <a:cs typeface="Cordia New" panose="020B0304020202020204" pitchFamily="34" charset="-34"/>
            </a:endParaRPr>
          </a:p>
        </p:txBody>
      </p:sp>
      <p:sp>
        <p:nvSpPr>
          <p:cNvPr id="6" name="Rectangle 5">
            <a:extLst>
              <a:ext uri="{FF2B5EF4-FFF2-40B4-BE49-F238E27FC236}">
                <a16:creationId xmlns="" xmlns:a16="http://schemas.microsoft.com/office/drawing/2014/main" id="{756B4A7A-3E62-4F43-A7E4-78A952CCF16A}"/>
              </a:ext>
            </a:extLst>
          </p:cNvPr>
          <p:cNvSpPr/>
          <p:nvPr/>
        </p:nvSpPr>
        <p:spPr>
          <a:xfrm>
            <a:off x="7955642" y="174610"/>
            <a:ext cx="4013794" cy="2206758"/>
          </a:xfrm>
          <a:prstGeom prst="rect">
            <a:avLst/>
          </a:prstGeom>
        </p:spPr>
        <p:txBody>
          <a:bodyPr wrap="square">
            <a:spAutoFit/>
          </a:bodyPr>
          <a:lstStyle/>
          <a:p>
            <a:pPr lvl="0" algn="r">
              <a:lnSpc>
                <a:spcPct val="115000"/>
              </a:lnSpc>
              <a:spcAft>
                <a:spcPts val="0"/>
              </a:spcAft>
            </a:pPr>
            <a:r>
              <a:rPr lang="en-GB" sz="2400" dirty="0">
                <a:solidFill>
                  <a:srgbClr val="C00000"/>
                </a:solidFill>
                <a:latin typeface="Comic Sans MS" panose="030F0702030302020204" pitchFamily="66" charset="0"/>
                <a:ea typeface="Calibri" panose="020F0502020204030204" pitchFamily="34" charset="0"/>
                <a:cs typeface="Cordia New" panose="020B0304020202020204" pitchFamily="34" charset="-34"/>
              </a:rPr>
              <a:t>6. Using a fine paintbrush, take it in turns to collect </a:t>
            </a:r>
            <a:r>
              <a:rPr lang="en-GB" sz="2400" b="1" u="sng" dirty="0">
                <a:solidFill>
                  <a:srgbClr val="C00000"/>
                </a:solidFill>
                <a:latin typeface="Comic Sans MS" panose="030F0702030302020204" pitchFamily="66" charset="0"/>
                <a:ea typeface="Calibri" panose="020F0502020204030204" pitchFamily="34" charset="0"/>
                <a:cs typeface="Cordia New" panose="020B0304020202020204" pitchFamily="34" charset="-34"/>
              </a:rPr>
              <a:t>moving</a:t>
            </a:r>
            <a:r>
              <a:rPr lang="en-GB" sz="2400" dirty="0">
                <a:solidFill>
                  <a:srgbClr val="C00000"/>
                </a:solidFill>
                <a:latin typeface="Comic Sans MS" panose="030F0702030302020204" pitchFamily="66" charset="0"/>
                <a:ea typeface="Calibri" panose="020F0502020204030204" pitchFamily="34" charset="0"/>
                <a:cs typeface="Cordia New" panose="020B0304020202020204" pitchFamily="34" charset="-34"/>
              </a:rPr>
              <a:t> aphids and place them on to your plant. </a:t>
            </a:r>
            <a:r>
              <a:rPr lang="en-GB" sz="2400" dirty="0" smtClean="0">
                <a:solidFill>
                  <a:srgbClr val="C00000"/>
                </a:solidFill>
                <a:latin typeface="Comic Sans MS" panose="030F0702030302020204" pitchFamily="66" charset="0"/>
                <a:ea typeface="Calibri" panose="020F0502020204030204" pitchFamily="34" charset="0"/>
                <a:cs typeface="Cordia New" panose="020B0304020202020204" pitchFamily="34" charset="-34"/>
              </a:rPr>
              <a:t>Aim to collect </a:t>
            </a:r>
            <a:r>
              <a:rPr lang="en-GB" sz="2400" dirty="0">
                <a:solidFill>
                  <a:srgbClr val="C00000"/>
                </a:solidFill>
                <a:latin typeface="Comic Sans MS" panose="030F0702030302020204" pitchFamily="66" charset="0"/>
                <a:ea typeface="Calibri" panose="020F0502020204030204" pitchFamily="34" charset="0"/>
                <a:cs typeface="Cordia New" panose="020B0304020202020204" pitchFamily="34" charset="-34"/>
              </a:rPr>
              <a:t>15 to 20 aphids</a:t>
            </a:r>
            <a:r>
              <a:rPr lang="en-GB" sz="2400" dirty="0" smtClean="0">
                <a:solidFill>
                  <a:srgbClr val="C00000"/>
                </a:solidFill>
                <a:latin typeface="Comic Sans MS" panose="030F0702030302020204" pitchFamily="66" charset="0"/>
                <a:ea typeface="Calibri" panose="020F0502020204030204" pitchFamily="34" charset="0"/>
                <a:cs typeface="Cordia New" panose="020B0304020202020204" pitchFamily="34" charset="-34"/>
              </a:rPr>
              <a:t>.</a:t>
            </a:r>
            <a:endParaRPr lang="en-GB" sz="2400" dirty="0">
              <a:solidFill>
                <a:srgbClr val="C00000"/>
              </a:solidFill>
              <a:latin typeface="Comic Sans MS" panose="030F0702030302020204" pitchFamily="66" charset="0"/>
              <a:ea typeface="Calibri" panose="020F0502020204030204" pitchFamily="34" charset="0"/>
              <a:cs typeface="Cordia New" panose="020B0304020202020204" pitchFamily="34" charset="-34"/>
            </a:endParaRPr>
          </a:p>
        </p:txBody>
      </p:sp>
      <p:pic>
        <p:nvPicPr>
          <p:cNvPr id="11" name="Graphic 10" descr="Sign Language">
            <a:extLst>
              <a:ext uri="{FF2B5EF4-FFF2-40B4-BE49-F238E27FC236}">
                <a16:creationId xmlns="" xmlns:a16="http://schemas.microsoft.com/office/drawing/2014/main" id="{8FDF1E65-BAAF-473D-8CF2-914E14448C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511542" y="3031511"/>
            <a:ext cx="1491171" cy="1491171"/>
          </a:xfrm>
          <a:prstGeom prst="rect">
            <a:avLst/>
          </a:prstGeom>
        </p:spPr>
      </p:pic>
      <p:grpSp>
        <p:nvGrpSpPr>
          <p:cNvPr id="20" name="Group 19">
            <a:extLst>
              <a:ext uri="{FF2B5EF4-FFF2-40B4-BE49-F238E27FC236}">
                <a16:creationId xmlns="" xmlns:a16="http://schemas.microsoft.com/office/drawing/2014/main" id="{AC27A477-27F1-43B4-B619-69CA0510821B}"/>
              </a:ext>
            </a:extLst>
          </p:cNvPr>
          <p:cNvGrpSpPr/>
          <p:nvPr/>
        </p:nvGrpSpPr>
        <p:grpSpPr>
          <a:xfrm>
            <a:off x="4151411" y="3664551"/>
            <a:ext cx="1922377" cy="2552694"/>
            <a:chOff x="1463080" y="3512131"/>
            <a:chExt cx="1315232" cy="1834218"/>
          </a:xfrm>
        </p:grpSpPr>
        <p:grpSp>
          <p:nvGrpSpPr>
            <p:cNvPr id="7" name="Group 6">
              <a:extLst>
                <a:ext uri="{FF2B5EF4-FFF2-40B4-BE49-F238E27FC236}">
                  <a16:creationId xmlns="" xmlns:a16="http://schemas.microsoft.com/office/drawing/2014/main" id="{9AB44F82-30DA-44A9-AD67-B0A053AE6E4E}"/>
                </a:ext>
              </a:extLst>
            </p:cNvPr>
            <p:cNvGrpSpPr/>
            <p:nvPr/>
          </p:nvGrpSpPr>
          <p:grpSpPr>
            <a:xfrm>
              <a:off x="1463080" y="3716927"/>
              <a:ext cx="1315232" cy="1629422"/>
              <a:chOff x="5436093" y="3947504"/>
              <a:chExt cx="1586144" cy="1965051"/>
            </a:xfrm>
          </p:grpSpPr>
          <p:pic>
            <p:nvPicPr>
              <p:cNvPr id="8" name="Picture 7">
                <a:extLst>
                  <a:ext uri="{FF2B5EF4-FFF2-40B4-BE49-F238E27FC236}">
                    <a16:creationId xmlns="" xmlns:a16="http://schemas.microsoft.com/office/drawing/2014/main" id="{DE3DEEB9-E50A-42C8-88AB-6029C843361F}"/>
                  </a:ext>
                </a:extLst>
              </p:cNvPr>
              <p:cNvPicPr>
                <a:picLocks noChangeAspect="1"/>
              </p:cNvPicPr>
              <p:nvPr/>
            </p:nvPicPr>
            <p:blipFill rotWithShape="1">
              <a:blip r:embed="rId4">
                <a:extLst>
                  <a:ext uri="{28A0092B-C50C-407E-A947-70E740481C1C}">
                    <a14:useLocalDpi xmlns:a14="http://schemas.microsoft.com/office/drawing/2010/main" val="0"/>
                  </a:ext>
                </a:extLst>
              </a:blip>
              <a:srcRect l="-721" t="59861" r="721"/>
              <a:stretch/>
            </p:blipFill>
            <p:spPr>
              <a:xfrm>
                <a:off x="5436093" y="4731123"/>
                <a:ext cx="1586144" cy="1181432"/>
              </a:xfrm>
              <a:prstGeom prst="rect">
                <a:avLst/>
              </a:prstGeom>
            </p:spPr>
          </p:pic>
          <p:pic>
            <p:nvPicPr>
              <p:cNvPr id="9" name="Picture 8">
                <a:extLst>
                  <a:ext uri="{FF2B5EF4-FFF2-40B4-BE49-F238E27FC236}">
                    <a16:creationId xmlns="" xmlns:a16="http://schemas.microsoft.com/office/drawing/2014/main" id="{ED63F0A0-9169-4B3E-AB8F-B123BE63E2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1411" y="3947504"/>
                <a:ext cx="942784" cy="1129902"/>
              </a:xfrm>
              <a:prstGeom prst="rect">
                <a:avLst/>
              </a:prstGeom>
            </p:spPr>
          </p:pic>
        </p:grpSp>
        <p:sp>
          <p:nvSpPr>
            <p:cNvPr id="12" name="Oval 11">
              <a:extLst>
                <a:ext uri="{FF2B5EF4-FFF2-40B4-BE49-F238E27FC236}">
                  <a16:creationId xmlns="" xmlns:a16="http://schemas.microsoft.com/office/drawing/2014/main" id="{5AB978BB-0E31-47C2-B037-E01F0A40E57E}"/>
                </a:ext>
              </a:extLst>
            </p:cNvPr>
            <p:cNvSpPr/>
            <p:nvPr/>
          </p:nvSpPr>
          <p:spPr>
            <a:xfrm>
              <a:off x="1716424" y="3512131"/>
              <a:ext cx="809053" cy="2047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4" name="Straight Connector 13">
              <a:extLst>
                <a:ext uri="{FF2B5EF4-FFF2-40B4-BE49-F238E27FC236}">
                  <a16:creationId xmlns="" xmlns:a16="http://schemas.microsoft.com/office/drawing/2014/main" id="{1C8C21A2-FB67-47D9-91DE-926C9FC343C0}"/>
                </a:ext>
              </a:extLst>
            </p:cNvPr>
            <p:cNvCxnSpPr>
              <a:cxnSpLocks/>
            </p:cNvCxnSpPr>
            <p:nvPr/>
          </p:nvCxnSpPr>
          <p:spPr>
            <a:xfrm>
              <a:off x="1716424" y="3598201"/>
              <a:ext cx="0" cy="10130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D0CC7029-F8CF-43BD-AAAF-4CA0981F53FA}"/>
                </a:ext>
              </a:extLst>
            </p:cNvPr>
            <p:cNvCxnSpPr>
              <a:cxnSpLocks/>
              <a:stCxn id="12" idx="6"/>
            </p:cNvCxnSpPr>
            <p:nvPr/>
          </p:nvCxnSpPr>
          <p:spPr>
            <a:xfrm>
              <a:off x="2525477" y="3614529"/>
              <a:ext cx="0" cy="93189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 xmlns:a16="http://schemas.microsoft.com/office/drawing/2014/main" id="{9D949A24-6034-4159-A3C8-17B062845BE5}"/>
              </a:ext>
            </a:extLst>
          </p:cNvPr>
          <p:cNvGrpSpPr/>
          <p:nvPr/>
        </p:nvGrpSpPr>
        <p:grpSpPr>
          <a:xfrm>
            <a:off x="1423226" y="3795729"/>
            <a:ext cx="1922377" cy="2267678"/>
            <a:chOff x="5436093" y="3947504"/>
            <a:chExt cx="1586144" cy="1965051"/>
          </a:xfrm>
        </p:grpSpPr>
        <p:pic>
          <p:nvPicPr>
            <p:cNvPr id="26" name="Picture 25">
              <a:extLst>
                <a:ext uri="{FF2B5EF4-FFF2-40B4-BE49-F238E27FC236}">
                  <a16:creationId xmlns="" xmlns:a16="http://schemas.microsoft.com/office/drawing/2014/main" id="{EDC8C3DB-7C34-4087-A7B8-B77E9404B187}"/>
                </a:ext>
              </a:extLst>
            </p:cNvPr>
            <p:cNvPicPr>
              <a:picLocks noChangeAspect="1"/>
            </p:cNvPicPr>
            <p:nvPr/>
          </p:nvPicPr>
          <p:blipFill rotWithShape="1">
            <a:blip r:embed="rId4">
              <a:extLst>
                <a:ext uri="{28A0092B-C50C-407E-A947-70E740481C1C}">
                  <a14:useLocalDpi xmlns:a14="http://schemas.microsoft.com/office/drawing/2010/main" val="0"/>
                </a:ext>
              </a:extLst>
            </a:blip>
            <a:srcRect l="-721" t="59861" r="721"/>
            <a:stretch/>
          </p:blipFill>
          <p:spPr>
            <a:xfrm>
              <a:off x="5436093" y="4731123"/>
              <a:ext cx="1586144" cy="1181432"/>
            </a:xfrm>
            <a:prstGeom prst="rect">
              <a:avLst/>
            </a:prstGeom>
          </p:spPr>
        </p:pic>
        <p:pic>
          <p:nvPicPr>
            <p:cNvPr id="27" name="Picture 26">
              <a:extLst>
                <a:ext uri="{FF2B5EF4-FFF2-40B4-BE49-F238E27FC236}">
                  <a16:creationId xmlns="" xmlns:a16="http://schemas.microsoft.com/office/drawing/2014/main" id="{7C268230-2D59-4C99-B8B1-3824D8C76C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1411" y="3947504"/>
              <a:ext cx="942784" cy="1129902"/>
            </a:xfrm>
            <a:prstGeom prst="rect">
              <a:avLst/>
            </a:prstGeom>
          </p:spPr>
        </p:pic>
      </p:grpSp>
      <p:sp>
        <p:nvSpPr>
          <p:cNvPr id="35" name="Oval 34">
            <a:extLst>
              <a:ext uri="{FF2B5EF4-FFF2-40B4-BE49-F238E27FC236}">
                <a16:creationId xmlns="" xmlns:a16="http://schemas.microsoft.com/office/drawing/2014/main" id="{1B2E51BD-44CD-4D36-A86D-5F63CF3D2D61}"/>
              </a:ext>
            </a:extLst>
          </p:cNvPr>
          <p:cNvSpPr/>
          <p:nvPr/>
        </p:nvSpPr>
        <p:spPr>
          <a:xfrm>
            <a:off x="5148077" y="3377459"/>
            <a:ext cx="1182533" cy="285016"/>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 xmlns:a16="http://schemas.microsoft.com/office/drawing/2014/main" id="{E7700169-8CF5-47AF-ADEA-62861039D38E}"/>
              </a:ext>
            </a:extLst>
          </p:cNvPr>
          <p:cNvGrpSpPr/>
          <p:nvPr/>
        </p:nvGrpSpPr>
        <p:grpSpPr>
          <a:xfrm>
            <a:off x="9300220" y="3073258"/>
            <a:ext cx="3021640" cy="2262528"/>
            <a:chOff x="1463080" y="3512131"/>
            <a:chExt cx="1315232" cy="1034290"/>
          </a:xfrm>
        </p:grpSpPr>
        <p:grpSp>
          <p:nvGrpSpPr>
            <p:cNvPr id="37" name="Group 36">
              <a:extLst>
                <a:ext uri="{FF2B5EF4-FFF2-40B4-BE49-F238E27FC236}">
                  <a16:creationId xmlns="" xmlns:a16="http://schemas.microsoft.com/office/drawing/2014/main" id="{2294A91C-77F5-4486-9CEB-3E4D937BCA19}"/>
                </a:ext>
              </a:extLst>
            </p:cNvPr>
            <p:cNvGrpSpPr/>
            <p:nvPr/>
          </p:nvGrpSpPr>
          <p:grpSpPr>
            <a:xfrm>
              <a:off x="1463080" y="3716928"/>
              <a:ext cx="1315232" cy="829493"/>
              <a:chOff x="5436093" y="3947504"/>
              <a:chExt cx="1586144" cy="1000352"/>
            </a:xfrm>
          </p:grpSpPr>
          <p:pic>
            <p:nvPicPr>
              <p:cNvPr id="41" name="Picture 40">
                <a:extLst>
                  <a:ext uri="{FF2B5EF4-FFF2-40B4-BE49-F238E27FC236}">
                    <a16:creationId xmlns="" xmlns:a16="http://schemas.microsoft.com/office/drawing/2014/main" id="{5DC214C0-E762-4A3B-9D67-0A5376A60D29}"/>
                  </a:ext>
                </a:extLst>
              </p:cNvPr>
              <p:cNvPicPr>
                <a:picLocks noChangeAspect="1"/>
              </p:cNvPicPr>
              <p:nvPr/>
            </p:nvPicPr>
            <p:blipFill rotWithShape="1">
              <a:blip r:embed="rId4">
                <a:extLst>
                  <a:ext uri="{28A0092B-C50C-407E-A947-70E740481C1C}">
                    <a14:useLocalDpi xmlns:a14="http://schemas.microsoft.com/office/drawing/2010/main" val="0"/>
                  </a:ext>
                </a:extLst>
              </a:blip>
              <a:srcRect l="-721" t="59861" r="721" b="32776"/>
              <a:stretch/>
            </p:blipFill>
            <p:spPr>
              <a:xfrm>
                <a:off x="5436093" y="4731123"/>
                <a:ext cx="1586144" cy="216733"/>
              </a:xfrm>
              <a:prstGeom prst="rect">
                <a:avLst/>
              </a:prstGeom>
            </p:spPr>
          </p:pic>
          <p:pic>
            <p:nvPicPr>
              <p:cNvPr id="42" name="Picture 41">
                <a:extLst>
                  <a:ext uri="{FF2B5EF4-FFF2-40B4-BE49-F238E27FC236}">
                    <a16:creationId xmlns="" xmlns:a16="http://schemas.microsoft.com/office/drawing/2014/main" id="{C7258968-AE67-44EB-B016-AFE29EE15E56}"/>
                  </a:ext>
                </a:extLst>
              </p:cNvPr>
              <p:cNvPicPr>
                <a:picLocks noChangeAspect="1"/>
              </p:cNvPicPr>
              <p:nvPr/>
            </p:nvPicPr>
            <p:blipFill rotWithShape="1">
              <a:blip r:embed="rId5">
                <a:extLst>
                  <a:ext uri="{28A0092B-C50C-407E-A947-70E740481C1C}">
                    <a14:useLocalDpi xmlns:a14="http://schemas.microsoft.com/office/drawing/2010/main" val="0"/>
                  </a:ext>
                </a:extLst>
              </a:blip>
              <a:srcRect b="11466"/>
              <a:stretch/>
            </p:blipFill>
            <p:spPr>
              <a:xfrm>
                <a:off x="5761411" y="3947504"/>
                <a:ext cx="942784" cy="1000351"/>
              </a:xfrm>
              <a:prstGeom prst="rect">
                <a:avLst/>
              </a:prstGeom>
            </p:spPr>
          </p:pic>
        </p:grpSp>
        <p:cxnSp>
          <p:nvCxnSpPr>
            <p:cNvPr id="39" name="Straight Connector 38">
              <a:extLst>
                <a:ext uri="{FF2B5EF4-FFF2-40B4-BE49-F238E27FC236}">
                  <a16:creationId xmlns="" xmlns:a16="http://schemas.microsoft.com/office/drawing/2014/main" id="{5ED75A26-0367-439F-950E-AC176446D744}"/>
                </a:ext>
              </a:extLst>
            </p:cNvPr>
            <p:cNvCxnSpPr>
              <a:cxnSpLocks/>
            </p:cNvCxnSpPr>
            <p:nvPr/>
          </p:nvCxnSpPr>
          <p:spPr>
            <a:xfrm>
              <a:off x="1716424" y="3598201"/>
              <a:ext cx="0" cy="948219"/>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BF8B5F87-E894-4F9C-AE5D-06E6E1A1BEED}"/>
                </a:ext>
              </a:extLst>
            </p:cNvPr>
            <p:cNvCxnSpPr>
              <a:cxnSpLocks/>
              <a:stCxn id="38" idx="6"/>
            </p:cNvCxnSpPr>
            <p:nvPr/>
          </p:nvCxnSpPr>
          <p:spPr>
            <a:xfrm>
              <a:off x="2525477" y="3614529"/>
              <a:ext cx="0" cy="931891"/>
            </a:xfrm>
            <a:prstGeom prst="line">
              <a:avLst/>
            </a:prstGeom>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 xmlns:a16="http://schemas.microsoft.com/office/drawing/2014/main" id="{6268D6BB-E284-4988-98EF-EB708B2E4FD0}"/>
                </a:ext>
              </a:extLst>
            </p:cNvPr>
            <p:cNvSpPr/>
            <p:nvPr/>
          </p:nvSpPr>
          <p:spPr>
            <a:xfrm>
              <a:off x="1716424" y="3512131"/>
              <a:ext cx="809053" cy="2047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47" name="Picture 46">
            <a:extLst>
              <a:ext uri="{FF2B5EF4-FFF2-40B4-BE49-F238E27FC236}">
                <a16:creationId xmlns="" xmlns:a16="http://schemas.microsoft.com/office/drawing/2014/main" id="{B6307999-FD53-4547-B27C-15AAA2F03F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4844916">
            <a:off x="9787160" y="2693527"/>
            <a:ext cx="1503306" cy="1685950"/>
          </a:xfrm>
          <a:prstGeom prst="rect">
            <a:avLst/>
          </a:prstGeom>
        </p:spPr>
      </p:pic>
      <p:pic>
        <p:nvPicPr>
          <p:cNvPr id="50" name="Picture 49">
            <a:extLst>
              <a:ext uri="{FF2B5EF4-FFF2-40B4-BE49-F238E27FC236}">
                <a16:creationId xmlns="" xmlns:a16="http://schemas.microsoft.com/office/drawing/2014/main" id="{9EC515FE-CEAD-4F3B-9547-EC097FAFF0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39500" y="6213590"/>
            <a:ext cx="952500" cy="644410"/>
          </a:xfrm>
          <a:prstGeom prst="rect">
            <a:avLst/>
          </a:prstGeom>
        </p:spPr>
      </p:pic>
      <p:pic>
        <p:nvPicPr>
          <p:cNvPr id="28" name="Picture 27" descr="D:\Training\Internship (PIPS)\SAW trust\Graphics\Logo images\Logo final\Lunchbox-logo final text 15-04-2015.png">
            <a:extLst>
              <a:ext uri="{FF2B5EF4-FFF2-40B4-BE49-F238E27FC236}">
                <a16:creationId xmlns="" xmlns:a16="http://schemas.microsoft.com/office/drawing/2014/main" id="{EC8C73AA-5D5B-451E-B74A-83EA3D9F1AF1}"/>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57884" y="6318387"/>
            <a:ext cx="1059128" cy="434816"/>
          </a:xfrm>
          <a:prstGeom prst="rect">
            <a:avLst/>
          </a:prstGeom>
          <a:noFill/>
          <a:ln>
            <a:noFill/>
          </a:ln>
        </p:spPr>
      </p:pic>
      <p:sp>
        <p:nvSpPr>
          <p:cNvPr id="2" name="Rectangle 1"/>
          <p:cNvSpPr/>
          <p:nvPr/>
        </p:nvSpPr>
        <p:spPr>
          <a:xfrm>
            <a:off x="6724420" y="3707209"/>
            <a:ext cx="3212469" cy="2631490"/>
          </a:xfrm>
          <a:prstGeom prst="rect">
            <a:avLst/>
          </a:prstGeom>
        </p:spPr>
        <p:txBody>
          <a:bodyPr wrap="square">
            <a:spAutoFit/>
          </a:bodyPr>
          <a:lstStyle/>
          <a:p>
            <a:pPr lvl="0">
              <a:lnSpc>
                <a:spcPct val="115000"/>
              </a:lnSpc>
              <a:spcAft>
                <a:spcPts val="0"/>
              </a:spcAft>
            </a:pPr>
            <a:r>
              <a:rPr lang="en-GB" sz="2400" dirty="0" smtClean="0">
                <a:solidFill>
                  <a:srgbClr val="C00000"/>
                </a:solidFill>
                <a:latin typeface="Comic Sans MS" panose="030F0702030302020204" pitchFamily="66" charset="0"/>
                <a:ea typeface="Calibri" panose="020F0502020204030204" pitchFamily="34" charset="0"/>
                <a:cs typeface="Cordia New" panose="020B0304020202020204" pitchFamily="34" charset="-34"/>
              </a:rPr>
              <a:t>! Only </a:t>
            </a:r>
            <a:r>
              <a:rPr lang="en-GB" sz="2400" dirty="0">
                <a:solidFill>
                  <a:srgbClr val="C00000"/>
                </a:solidFill>
                <a:latin typeface="Comic Sans MS" panose="030F0702030302020204" pitchFamily="66" charset="0"/>
                <a:ea typeface="Calibri" panose="020F0502020204030204" pitchFamily="34" charset="0"/>
                <a:cs typeface="Cordia New" panose="020B0304020202020204" pitchFamily="34" charset="-34"/>
              </a:rPr>
              <a:t>collect moving aphids as those that are still, maybe feeding and moving them may damage their </a:t>
            </a:r>
            <a:r>
              <a:rPr lang="en-GB" sz="2400" dirty="0" smtClean="0">
                <a:solidFill>
                  <a:srgbClr val="C00000"/>
                </a:solidFill>
                <a:latin typeface="Comic Sans MS" panose="030F0702030302020204" pitchFamily="66" charset="0"/>
                <a:ea typeface="Calibri" panose="020F0502020204030204" pitchFamily="34" charset="0"/>
                <a:cs typeface="Cordia New" panose="020B0304020202020204" pitchFamily="34" charset="-34"/>
              </a:rPr>
              <a:t>mouthparts !</a:t>
            </a:r>
            <a:endParaRPr lang="en-GB" sz="2400" dirty="0">
              <a:latin typeface="Calibri" panose="020F0502020204030204" pitchFamily="34" charset="0"/>
              <a:ea typeface="Calibri" panose="020F0502020204030204" pitchFamily="34" charset="0"/>
              <a:cs typeface="Cordia New" panose="020B0304020202020204" pitchFamily="34" charset="-34"/>
            </a:endParaRPr>
          </a:p>
        </p:txBody>
      </p:sp>
    </p:spTree>
    <p:extLst>
      <p:ext uri="{BB962C8B-B14F-4D97-AF65-F5344CB8AC3E}">
        <p14:creationId xmlns:p14="http://schemas.microsoft.com/office/powerpoint/2010/main" val="3672862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FFC31A89-274A-4FAE-B62D-85351DF8D0FE}"/>
              </a:ext>
            </a:extLst>
          </p:cNvPr>
          <p:cNvSpPr/>
          <p:nvPr/>
        </p:nvSpPr>
        <p:spPr>
          <a:xfrm>
            <a:off x="3048000" y="2905011"/>
            <a:ext cx="6096000" cy="392159"/>
          </a:xfrm>
          <a:prstGeom prst="rect">
            <a:avLst/>
          </a:prstGeom>
        </p:spPr>
        <p:txBody>
          <a:bodyPr>
            <a:spAutoFit/>
          </a:bodyPr>
          <a:lstStyle/>
          <a:p>
            <a:pPr lvl="0">
              <a:lnSpc>
                <a:spcPct val="115000"/>
              </a:lnSpc>
              <a:spcAft>
                <a:spcPts val="0"/>
              </a:spcAft>
            </a:pPr>
            <a:endParaRPr lang="en-GB" dirty="0">
              <a:latin typeface="Calibri" panose="020F0502020204030204" pitchFamily="34" charset="0"/>
              <a:ea typeface="Calibri" panose="020F0502020204030204" pitchFamily="34" charset="0"/>
              <a:cs typeface="Cordia New" panose="020B0304020202020204" pitchFamily="34" charset="-34"/>
            </a:endParaRPr>
          </a:p>
        </p:txBody>
      </p:sp>
      <p:sp>
        <p:nvSpPr>
          <p:cNvPr id="5" name="Rectangle 4">
            <a:extLst>
              <a:ext uri="{FF2B5EF4-FFF2-40B4-BE49-F238E27FC236}">
                <a16:creationId xmlns="" xmlns:a16="http://schemas.microsoft.com/office/drawing/2014/main" id="{0EBE1788-7C10-4FB0-A2D3-4E860370A79C}"/>
              </a:ext>
            </a:extLst>
          </p:cNvPr>
          <p:cNvSpPr/>
          <p:nvPr/>
        </p:nvSpPr>
        <p:spPr>
          <a:xfrm>
            <a:off x="305736" y="312515"/>
            <a:ext cx="7326945" cy="1200328"/>
          </a:xfrm>
          <a:prstGeom prst="rect">
            <a:avLst/>
          </a:prstGeom>
        </p:spPr>
        <p:txBody>
          <a:bodyPr wrap="square">
            <a:spAutoFit/>
          </a:bodyPr>
          <a:lstStyle/>
          <a:p>
            <a:r>
              <a:rPr lang="en-GB" sz="2400" dirty="0">
                <a:latin typeface="Comic Sans MS" panose="030F0702030302020204" pitchFamily="66" charset="0"/>
                <a:ea typeface="Calibri" panose="020F0502020204030204" pitchFamily="34" charset="0"/>
                <a:cs typeface="Cordia New" panose="020B0304020202020204" pitchFamily="34" charset="-34"/>
              </a:rPr>
              <a:t>7. Now carefully add your pair of ladybirds. </a:t>
            </a:r>
          </a:p>
          <a:p>
            <a:endParaRPr lang="en-GB" sz="2400" dirty="0">
              <a:latin typeface="Comic Sans MS" panose="030F0702030302020204" pitchFamily="66" charset="0"/>
              <a:ea typeface="Calibri" panose="020F0502020204030204" pitchFamily="34" charset="0"/>
              <a:cs typeface="Cordia New" panose="020B0304020202020204" pitchFamily="34" charset="-34"/>
            </a:endParaRPr>
          </a:p>
          <a:p>
            <a:r>
              <a:rPr lang="en-GB" sz="2400" dirty="0">
                <a:latin typeface="Comic Sans MS" panose="030F0702030302020204" pitchFamily="66" charset="0"/>
                <a:ea typeface="Calibri" panose="020F0502020204030204" pitchFamily="34" charset="0"/>
                <a:cs typeface="Cordia New" panose="020B0304020202020204" pitchFamily="34" charset="-34"/>
              </a:rPr>
              <a:t>Pop the lid on and observe.</a:t>
            </a:r>
            <a:endParaRPr lang="en-GB" sz="2400" dirty="0"/>
          </a:p>
        </p:txBody>
      </p:sp>
      <p:grpSp>
        <p:nvGrpSpPr>
          <p:cNvPr id="6" name="Group 5">
            <a:extLst>
              <a:ext uri="{FF2B5EF4-FFF2-40B4-BE49-F238E27FC236}">
                <a16:creationId xmlns="" xmlns:a16="http://schemas.microsoft.com/office/drawing/2014/main" id="{3A157FC7-563A-42C7-B7E4-3808A36F94CA}"/>
              </a:ext>
            </a:extLst>
          </p:cNvPr>
          <p:cNvGrpSpPr/>
          <p:nvPr/>
        </p:nvGrpSpPr>
        <p:grpSpPr>
          <a:xfrm>
            <a:off x="5804289" y="1862441"/>
            <a:ext cx="3585970" cy="4761750"/>
            <a:chOff x="1463080" y="3512131"/>
            <a:chExt cx="1315232" cy="1834218"/>
          </a:xfrm>
        </p:grpSpPr>
        <p:grpSp>
          <p:nvGrpSpPr>
            <p:cNvPr id="7" name="Group 6">
              <a:extLst>
                <a:ext uri="{FF2B5EF4-FFF2-40B4-BE49-F238E27FC236}">
                  <a16:creationId xmlns="" xmlns:a16="http://schemas.microsoft.com/office/drawing/2014/main" id="{44D77265-C683-441F-BE60-A9B8F1661028}"/>
                </a:ext>
              </a:extLst>
            </p:cNvPr>
            <p:cNvGrpSpPr/>
            <p:nvPr/>
          </p:nvGrpSpPr>
          <p:grpSpPr>
            <a:xfrm>
              <a:off x="1463080" y="3716927"/>
              <a:ext cx="1315232" cy="1629422"/>
              <a:chOff x="5436093" y="3947504"/>
              <a:chExt cx="1586144" cy="1965051"/>
            </a:xfrm>
          </p:grpSpPr>
          <p:pic>
            <p:nvPicPr>
              <p:cNvPr id="11" name="Picture 10">
                <a:extLst>
                  <a:ext uri="{FF2B5EF4-FFF2-40B4-BE49-F238E27FC236}">
                    <a16:creationId xmlns="" xmlns:a16="http://schemas.microsoft.com/office/drawing/2014/main" id="{CC36BBEF-ED20-4F96-AB68-BB006C5F5A31}"/>
                  </a:ext>
                </a:extLst>
              </p:cNvPr>
              <p:cNvPicPr>
                <a:picLocks noChangeAspect="1"/>
              </p:cNvPicPr>
              <p:nvPr/>
            </p:nvPicPr>
            <p:blipFill rotWithShape="1">
              <a:blip r:embed="rId2">
                <a:extLst>
                  <a:ext uri="{28A0092B-C50C-407E-A947-70E740481C1C}">
                    <a14:useLocalDpi xmlns:a14="http://schemas.microsoft.com/office/drawing/2010/main" val="0"/>
                  </a:ext>
                </a:extLst>
              </a:blip>
              <a:srcRect l="-721" t="59861" r="721"/>
              <a:stretch/>
            </p:blipFill>
            <p:spPr>
              <a:xfrm>
                <a:off x="5436093" y="4731123"/>
                <a:ext cx="1586144" cy="1181432"/>
              </a:xfrm>
              <a:prstGeom prst="rect">
                <a:avLst/>
              </a:prstGeom>
            </p:spPr>
          </p:pic>
          <p:pic>
            <p:nvPicPr>
              <p:cNvPr id="12" name="Picture 11">
                <a:extLst>
                  <a:ext uri="{FF2B5EF4-FFF2-40B4-BE49-F238E27FC236}">
                    <a16:creationId xmlns="" xmlns:a16="http://schemas.microsoft.com/office/drawing/2014/main" id="{D46135E6-CA7E-4A2D-84CF-92352F99A6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1411" y="3947504"/>
                <a:ext cx="942784" cy="1129902"/>
              </a:xfrm>
              <a:prstGeom prst="rect">
                <a:avLst/>
              </a:prstGeom>
            </p:spPr>
          </p:pic>
        </p:grpSp>
        <p:sp>
          <p:nvSpPr>
            <p:cNvPr id="8" name="Oval 7">
              <a:extLst>
                <a:ext uri="{FF2B5EF4-FFF2-40B4-BE49-F238E27FC236}">
                  <a16:creationId xmlns="" xmlns:a16="http://schemas.microsoft.com/office/drawing/2014/main" id="{6F3BD968-AF5B-4312-8C46-0708021A1AD4}"/>
                </a:ext>
              </a:extLst>
            </p:cNvPr>
            <p:cNvSpPr/>
            <p:nvPr/>
          </p:nvSpPr>
          <p:spPr>
            <a:xfrm>
              <a:off x="1716424" y="3512131"/>
              <a:ext cx="809053" cy="2047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a:extLst>
                <a:ext uri="{FF2B5EF4-FFF2-40B4-BE49-F238E27FC236}">
                  <a16:creationId xmlns="" xmlns:a16="http://schemas.microsoft.com/office/drawing/2014/main" id="{DE6CF42F-F200-418C-A021-8B497BB551D3}"/>
                </a:ext>
              </a:extLst>
            </p:cNvPr>
            <p:cNvCxnSpPr>
              <a:cxnSpLocks/>
            </p:cNvCxnSpPr>
            <p:nvPr/>
          </p:nvCxnSpPr>
          <p:spPr>
            <a:xfrm>
              <a:off x="1716424" y="3598201"/>
              <a:ext cx="0" cy="10130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CC71CF0E-D7F7-42F3-8BF5-C6A46A77A77F}"/>
                </a:ext>
              </a:extLst>
            </p:cNvPr>
            <p:cNvCxnSpPr>
              <a:cxnSpLocks/>
              <a:stCxn id="8" idx="6"/>
            </p:cNvCxnSpPr>
            <p:nvPr/>
          </p:nvCxnSpPr>
          <p:spPr>
            <a:xfrm>
              <a:off x="2525477" y="3614529"/>
              <a:ext cx="0" cy="93189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 xmlns:a16="http://schemas.microsoft.com/office/drawing/2014/main" id="{E51FA451-6AD7-40E2-BA8B-43D152404FF2}"/>
              </a:ext>
            </a:extLst>
          </p:cNvPr>
          <p:cNvSpPr/>
          <p:nvPr/>
        </p:nvSpPr>
        <p:spPr>
          <a:xfrm>
            <a:off x="6897488" y="3582277"/>
            <a:ext cx="50800"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 xmlns:a16="http://schemas.microsoft.com/office/drawing/2014/main" id="{42025CAB-2333-4FC2-9D43-0196D0BA44F6}"/>
              </a:ext>
            </a:extLst>
          </p:cNvPr>
          <p:cNvSpPr/>
          <p:nvPr/>
        </p:nvSpPr>
        <p:spPr>
          <a:xfrm>
            <a:off x="7049888" y="3734677"/>
            <a:ext cx="50800"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 xmlns:a16="http://schemas.microsoft.com/office/drawing/2014/main" id="{D4B017D0-8FDA-4A98-AA7B-C860E7361EE1}"/>
              </a:ext>
            </a:extLst>
          </p:cNvPr>
          <p:cNvSpPr/>
          <p:nvPr/>
        </p:nvSpPr>
        <p:spPr>
          <a:xfrm>
            <a:off x="7202288" y="3887077"/>
            <a:ext cx="50800"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 xmlns:a16="http://schemas.microsoft.com/office/drawing/2014/main" id="{F849F908-6DE3-4BA2-80B1-DB3E6718F327}"/>
              </a:ext>
            </a:extLst>
          </p:cNvPr>
          <p:cNvSpPr/>
          <p:nvPr/>
        </p:nvSpPr>
        <p:spPr>
          <a:xfrm>
            <a:off x="7354688" y="4039477"/>
            <a:ext cx="50800"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 xmlns:a16="http://schemas.microsoft.com/office/drawing/2014/main" id="{C2C9B786-92EA-480A-9B96-F90AC4B8782E}"/>
              </a:ext>
            </a:extLst>
          </p:cNvPr>
          <p:cNvSpPr/>
          <p:nvPr/>
        </p:nvSpPr>
        <p:spPr>
          <a:xfrm>
            <a:off x="7507088" y="4191877"/>
            <a:ext cx="50800"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 xmlns:a16="http://schemas.microsoft.com/office/drawing/2014/main" id="{DE20E856-57F2-462B-86F5-8A2773196AC1}"/>
              </a:ext>
            </a:extLst>
          </p:cNvPr>
          <p:cNvSpPr/>
          <p:nvPr/>
        </p:nvSpPr>
        <p:spPr>
          <a:xfrm>
            <a:off x="7659488" y="4344277"/>
            <a:ext cx="50800"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 xmlns:a16="http://schemas.microsoft.com/office/drawing/2014/main" id="{AAE3D2AA-E8DA-4B31-8253-3F565280E3AF}"/>
              </a:ext>
            </a:extLst>
          </p:cNvPr>
          <p:cNvSpPr/>
          <p:nvPr/>
        </p:nvSpPr>
        <p:spPr>
          <a:xfrm>
            <a:off x="7507088" y="4076717"/>
            <a:ext cx="50800"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 xmlns:a16="http://schemas.microsoft.com/office/drawing/2014/main" id="{FB47B723-D8A5-4787-88CE-EE79DA94B3B6}"/>
              </a:ext>
            </a:extLst>
          </p:cNvPr>
          <p:cNvSpPr/>
          <p:nvPr/>
        </p:nvSpPr>
        <p:spPr>
          <a:xfrm>
            <a:off x="6948288" y="3441091"/>
            <a:ext cx="50800"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 xmlns:a16="http://schemas.microsoft.com/office/drawing/2014/main" id="{257A475D-7B71-41CF-99CC-3DF7F3E27B9E}"/>
              </a:ext>
            </a:extLst>
          </p:cNvPr>
          <p:cNvSpPr/>
          <p:nvPr/>
        </p:nvSpPr>
        <p:spPr>
          <a:xfrm>
            <a:off x="6741165" y="3382800"/>
            <a:ext cx="50800"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 xmlns:a16="http://schemas.microsoft.com/office/drawing/2014/main" id="{472732A0-74FC-4616-B3E4-36ED66FAC132}"/>
              </a:ext>
            </a:extLst>
          </p:cNvPr>
          <p:cNvSpPr/>
          <p:nvPr/>
        </p:nvSpPr>
        <p:spPr>
          <a:xfrm>
            <a:off x="6922888" y="3304588"/>
            <a:ext cx="50800"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 xmlns:a16="http://schemas.microsoft.com/office/drawing/2014/main" id="{30C52284-0EAE-4961-871F-633325DD33A0}"/>
              </a:ext>
            </a:extLst>
          </p:cNvPr>
          <p:cNvSpPr/>
          <p:nvPr/>
        </p:nvSpPr>
        <p:spPr>
          <a:xfrm>
            <a:off x="6824332" y="3506116"/>
            <a:ext cx="50800"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 xmlns:a16="http://schemas.microsoft.com/office/drawing/2014/main" id="{813B2FB5-A194-49F6-8C9C-CF1441B869E1}"/>
              </a:ext>
            </a:extLst>
          </p:cNvPr>
          <p:cNvSpPr/>
          <p:nvPr/>
        </p:nvSpPr>
        <p:spPr>
          <a:xfrm>
            <a:off x="6798932" y="3645464"/>
            <a:ext cx="50800"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 xmlns:a16="http://schemas.microsoft.com/office/drawing/2014/main" id="{69DEEA0A-A7BA-44BE-AD71-33ED81283DA0}"/>
              </a:ext>
            </a:extLst>
          </p:cNvPr>
          <p:cNvSpPr/>
          <p:nvPr/>
        </p:nvSpPr>
        <p:spPr>
          <a:xfrm>
            <a:off x="6911576" y="3188276"/>
            <a:ext cx="50800"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 xmlns:a16="http://schemas.microsoft.com/office/drawing/2014/main" id="{DB078D1A-6E69-4A5B-8FC7-16292779D970}"/>
              </a:ext>
            </a:extLst>
          </p:cNvPr>
          <p:cNvSpPr/>
          <p:nvPr/>
        </p:nvSpPr>
        <p:spPr>
          <a:xfrm>
            <a:off x="7348278" y="3935659"/>
            <a:ext cx="50800"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 xmlns:a16="http://schemas.microsoft.com/office/drawing/2014/main" id="{E76D228B-4D1D-4448-8C84-1C80E7A594AA}"/>
              </a:ext>
            </a:extLst>
          </p:cNvPr>
          <p:cNvSpPr/>
          <p:nvPr/>
        </p:nvSpPr>
        <p:spPr>
          <a:xfrm>
            <a:off x="7329288" y="3835712"/>
            <a:ext cx="50800"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 xmlns:a16="http://schemas.microsoft.com/office/drawing/2014/main" id="{99061CB0-CCAD-4DAF-BD22-13888EE5A987}"/>
              </a:ext>
            </a:extLst>
          </p:cNvPr>
          <p:cNvSpPr/>
          <p:nvPr/>
        </p:nvSpPr>
        <p:spPr>
          <a:xfrm>
            <a:off x="7481688" y="3826370"/>
            <a:ext cx="50800"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 xmlns:a16="http://schemas.microsoft.com/office/drawing/2014/main" id="{9FFBA5D8-7241-4B81-8F4A-DB4FECD02AC5}"/>
              </a:ext>
            </a:extLst>
          </p:cNvPr>
          <p:cNvSpPr/>
          <p:nvPr/>
        </p:nvSpPr>
        <p:spPr>
          <a:xfrm>
            <a:off x="7240538" y="3975117"/>
            <a:ext cx="50800"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 xmlns:a16="http://schemas.microsoft.com/office/drawing/2014/main" id="{B2FEFFD5-DBD9-4080-8056-8CCBF4B853C4}"/>
              </a:ext>
            </a:extLst>
          </p:cNvPr>
          <p:cNvSpPr/>
          <p:nvPr/>
        </p:nvSpPr>
        <p:spPr>
          <a:xfrm>
            <a:off x="7075288" y="3569264"/>
            <a:ext cx="50800"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 xmlns:a16="http://schemas.microsoft.com/office/drawing/2014/main" id="{7CA96DF4-6AD3-4C13-BDA2-64BC613ED144}"/>
              </a:ext>
            </a:extLst>
          </p:cNvPr>
          <p:cNvSpPr/>
          <p:nvPr/>
        </p:nvSpPr>
        <p:spPr>
          <a:xfrm>
            <a:off x="7151488" y="3695038"/>
            <a:ext cx="50800"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 xmlns:a16="http://schemas.microsoft.com/office/drawing/2014/main" id="{F134F099-6523-4CF3-BC01-0FC341EC3A44}"/>
              </a:ext>
            </a:extLst>
          </p:cNvPr>
          <p:cNvSpPr/>
          <p:nvPr/>
        </p:nvSpPr>
        <p:spPr>
          <a:xfrm>
            <a:off x="7846065" y="2635831"/>
            <a:ext cx="175515" cy="17076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 xmlns:a16="http://schemas.microsoft.com/office/drawing/2014/main" id="{CDCDC45B-DCBE-442E-92F0-C363BA917BF3}"/>
              </a:ext>
            </a:extLst>
          </p:cNvPr>
          <p:cNvSpPr/>
          <p:nvPr/>
        </p:nvSpPr>
        <p:spPr>
          <a:xfrm>
            <a:off x="7615524" y="2547534"/>
            <a:ext cx="175515" cy="17076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 xmlns:a16="http://schemas.microsoft.com/office/drawing/2014/main" id="{F74C8991-69C1-4B5B-8C61-67FEF38B9A22}"/>
              </a:ext>
            </a:extLst>
          </p:cNvPr>
          <p:cNvSpPr/>
          <p:nvPr/>
        </p:nvSpPr>
        <p:spPr>
          <a:xfrm>
            <a:off x="6519301" y="1847672"/>
            <a:ext cx="2161951" cy="525875"/>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6" name="Straight Arrow Connector 35">
            <a:extLst>
              <a:ext uri="{FF2B5EF4-FFF2-40B4-BE49-F238E27FC236}">
                <a16:creationId xmlns="" xmlns:a16="http://schemas.microsoft.com/office/drawing/2014/main" id="{74116355-1181-44B9-A9E7-D795DB8465A8}"/>
              </a:ext>
            </a:extLst>
          </p:cNvPr>
          <p:cNvCxnSpPr>
            <a:endCxn id="13" idx="5"/>
          </p:cNvCxnSpPr>
          <p:nvPr/>
        </p:nvCxnSpPr>
        <p:spPr>
          <a:xfrm flipV="1">
            <a:off x="5600700" y="3621301"/>
            <a:ext cx="1340149" cy="698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 xmlns:a16="http://schemas.microsoft.com/office/drawing/2014/main" id="{669B690A-8AD7-4904-99C5-CCD0E886A305}"/>
              </a:ext>
            </a:extLst>
          </p:cNvPr>
          <p:cNvCxnSpPr>
            <a:endCxn id="32" idx="4"/>
          </p:cNvCxnSpPr>
          <p:nvPr/>
        </p:nvCxnSpPr>
        <p:spPr>
          <a:xfrm flipH="1">
            <a:off x="7933823" y="2547534"/>
            <a:ext cx="1667377" cy="259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 xmlns:a16="http://schemas.microsoft.com/office/drawing/2014/main" id="{D645733F-CC2E-417E-A9FD-8D05C6843012}"/>
              </a:ext>
            </a:extLst>
          </p:cNvPr>
          <p:cNvCxnSpPr/>
          <p:nvPr/>
        </p:nvCxnSpPr>
        <p:spPr>
          <a:xfrm flipH="1" flipV="1">
            <a:off x="8710932" y="4122436"/>
            <a:ext cx="1106168" cy="2218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 xmlns:a16="http://schemas.microsoft.com/office/drawing/2014/main" id="{54D0195B-57B7-4219-94B6-277F5F0D3DE7}"/>
              </a:ext>
            </a:extLst>
          </p:cNvPr>
          <p:cNvCxnSpPr/>
          <p:nvPr/>
        </p:nvCxnSpPr>
        <p:spPr>
          <a:xfrm flipH="1">
            <a:off x="7935210" y="1249824"/>
            <a:ext cx="1260977" cy="6595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 xmlns:a16="http://schemas.microsoft.com/office/drawing/2014/main" id="{EAC316AD-4AE0-40DE-8AE8-B8E1B9A5D0C8}"/>
              </a:ext>
            </a:extLst>
          </p:cNvPr>
          <p:cNvCxnSpPr/>
          <p:nvPr/>
        </p:nvCxnSpPr>
        <p:spPr>
          <a:xfrm>
            <a:off x="5257800" y="2905011"/>
            <a:ext cx="18682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 xmlns:a16="http://schemas.microsoft.com/office/drawing/2014/main" id="{10044F06-A3F5-44F2-86E1-7454A1E5B3A4}"/>
              </a:ext>
            </a:extLst>
          </p:cNvPr>
          <p:cNvSpPr txBox="1"/>
          <p:nvPr/>
        </p:nvSpPr>
        <p:spPr>
          <a:xfrm>
            <a:off x="9264016" y="871572"/>
            <a:ext cx="2927984" cy="830997"/>
          </a:xfrm>
          <a:prstGeom prst="rect">
            <a:avLst/>
          </a:prstGeom>
          <a:noFill/>
        </p:spPr>
        <p:txBody>
          <a:bodyPr wrap="square" rtlCol="0">
            <a:spAutoFit/>
          </a:bodyPr>
          <a:lstStyle/>
          <a:p>
            <a:r>
              <a:rPr lang="en-GB" sz="2400" dirty="0"/>
              <a:t>Lid which allows air to pass in and out</a:t>
            </a:r>
          </a:p>
        </p:txBody>
      </p:sp>
      <p:sp>
        <p:nvSpPr>
          <p:cNvPr id="46" name="TextBox 45">
            <a:extLst>
              <a:ext uri="{FF2B5EF4-FFF2-40B4-BE49-F238E27FC236}">
                <a16:creationId xmlns="" xmlns:a16="http://schemas.microsoft.com/office/drawing/2014/main" id="{FE3E9020-B66A-458E-AE24-42154E269077}"/>
              </a:ext>
            </a:extLst>
          </p:cNvPr>
          <p:cNvSpPr txBox="1"/>
          <p:nvPr/>
        </p:nvSpPr>
        <p:spPr>
          <a:xfrm>
            <a:off x="9659995" y="2366130"/>
            <a:ext cx="2306167" cy="830997"/>
          </a:xfrm>
          <a:prstGeom prst="rect">
            <a:avLst/>
          </a:prstGeom>
          <a:noFill/>
        </p:spPr>
        <p:txBody>
          <a:bodyPr wrap="square" rtlCol="0">
            <a:spAutoFit/>
          </a:bodyPr>
          <a:lstStyle/>
          <a:p>
            <a:r>
              <a:rPr lang="en-GB" sz="2400" dirty="0"/>
              <a:t>Ladybirds</a:t>
            </a:r>
          </a:p>
          <a:p>
            <a:r>
              <a:rPr lang="en-GB" sz="2400" dirty="0"/>
              <a:t>- The predator</a:t>
            </a:r>
          </a:p>
        </p:txBody>
      </p:sp>
      <p:sp>
        <p:nvSpPr>
          <p:cNvPr id="47" name="TextBox 46">
            <a:extLst>
              <a:ext uri="{FF2B5EF4-FFF2-40B4-BE49-F238E27FC236}">
                <a16:creationId xmlns="" xmlns:a16="http://schemas.microsoft.com/office/drawing/2014/main" id="{8172EC4C-153D-43FA-B866-A1E1EE5D1BD2}"/>
              </a:ext>
            </a:extLst>
          </p:cNvPr>
          <p:cNvSpPr txBox="1"/>
          <p:nvPr/>
        </p:nvSpPr>
        <p:spPr>
          <a:xfrm>
            <a:off x="9826271" y="3988809"/>
            <a:ext cx="2133600" cy="1200328"/>
          </a:xfrm>
          <a:prstGeom prst="rect">
            <a:avLst/>
          </a:prstGeom>
          <a:noFill/>
        </p:spPr>
        <p:txBody>
          <a:bodyPr wrap="square" rtlCol="0">
            <a:spAutoFit/>
          </a:bodyPr>
          <a:lstStyle/>
          <a:p>
            <a:r>
              <a:rPr lang="en-GB" sz="2400" dirty="0" smtClean="0"/>
              <a:t>Clear plastic tube cage </a:t>
            </a:r>
            <a:r>
              <a:rPr lang="en-GB" sz="2400" dirty="0"/>
              <a:t>for observing</a:t>
            </a:r>
          </a:p>
        </p:txBody>
      </p:sp>
      <p:sp>
        <p:nvSpPr>
          <p:cNvPr id="48" name="TextBox 47">
            <a:extLst>
              <a:ext uri="{FF2B5EF4-FFF2-40B4-BE49-F238E27FC236}">
                <a16:creationId xmlns="" xmlns:a16="http://schemas.microsoft.com/office/drawing/2014/main" id="{BA2E5986-9686-4626-A524-5361B665CBC0}"/>
              </a:ext>
            </a:extLst>
          </p:cNvPr>
          <p:cNvSpPr txBox="1"/>
          <p:nvPr/>
        </p:nvSpPr>
        <p:spPr>
          <a:xfrm>
            <a:off x="4630521" y="3400869"/>
            <a:ext cx="1850058" cy="830997"/>
          </a:xfrm>
          <a:prstGeom prst="rect">
            <a:avLst/>
          </a:prstGeom>
          <a:noFill/>
        </p:spPr>
        <p:txBody>
          <a:bodyPr wrap="square" rtlCol="0">
            <a:spAutoFit/>
          </a:bodyPr>
          <a:lstStyle/>
          <a:p>
            <a:r>
              <a:rPr lang="en-GB" sz="2400" dirty="0"/>
              <a:t>Aphids</a:t>
            </a:r>
          </a:p>
          <a:p>
            <a:r>
              <a:rPr lang="en-GB" sz="2400" dirty="0"/>
              <a:t>- The pest!</a:t>
            </a:r>
          </a:p>
        </p:txBody>
      </p:sp>
      <p:sp>
        <p:nvSpPr>
          <p:cNvPr id="49" name="TextBox 48">
            <a:extLst>
              <a:ext uri="{FF2B5EF4-FFF2-40B4-BE49-F238E27FC236}">
                <a16:creationId xmlns="" xmlns:a16="http://schemas.microsoft.com/office/drawing/2014/main" id="{DEB8DD0A-E12A-4F2A-9E1E-CEEC4BB9CF46}"/>
              </a:ext>
            </a:extLst>
          </p:cNvPr>
          <p:cNvSpPr txBox="1"/>
          <p:nvPr/>
        </p:nvSpPr>
        <p:spPr>
          <a:xfrm>
            <a:off x="4525787" y="2632916"/>
            <a:ext cx="876025" cy="461665"/>
          </a:xfrm>
          <a:prstGeom prst="rect">
            <a:avLst/>
          </a:prstGeom>
          <a:noFill/>
        </p:spPr>
        <p:txBody>
          <a:bodyPr wrap="square" rtlCol="0">
            <a:spAutoFit/>
          </a:bodyPr>
          <a:lstStyle/>
          <a:p>
            <a:r>
              <a:rPr lang="en-GB" sz="2400" dirty="0"/>
              <a:t>Plant</a:t>
            </a:r>
          </a:p>
        </p:txBody>
      </p:sp>
      <p:sp>
        <p:nvSpPr>
          <p:cNvPr id="50" name="TextBox 49">
            <a:extLst>
              <a:ext uri="{FF2B5EF4-FFF2-40B4-BE49-F238E27FC236}">
                <a16:creationId xmlns="" xmlns:a16="http://schemas.microsoft.com/office/drawing/2014/main" id="{CF5B3825-10CD-436F-9648-2B239E017446}"/>
              </a:ext>
            </a:extLst>
          </p:cNvPr>
          <p:cNvSpPr txBox="1"/>
          <p:nvPr/>
        </p:nvSpPr>
        <p:spPr>
          <a:xfrm>
            <a:off x="274534" y="2816361"/>
            <a:ext cx="4294602" cy="3785652"/>
          </a:xfrm>
          <a:prstGeom prst="rect">
            <a:avLst/>
          </a:prstGeom>
          <a:noFill/>
        </p:spPr>
        <p:txBody>
          <a:bodyPr wrap="square" rtlCol="0">
            <a:spAutoFit/>
          </a:bodyPr>
          <a:lstStyle/>
          <a:p>
            <a:pPr marL="285750" indent="-285750">
              <a:buFontTx/>
              <a:buChar char="-"/>
            </a:pPr>
            <a:r>
              <a:rPr lang="en-GB" sz="2400" dirty="0">
                <a:latin typeface="Comic Sans MS" panose="030F0702030302020204" pitchFamily="66" charset="0"/>
              </a:rPr>
              <a:t>How fast are your ladybirds in finding aphids? </a:t>
            </a:r>
          </a:p>
          <a:p>
            <a:pPr marL="285750" indent="-285750">
              <a:buFontTx/>
              <a:buChar char="-"/>
            </a:pPr>
            <a:endParaRPr lang="en-GB" sz="2400" dirty="0">
              <a:latin typeface="Comic Sans MS" panose="030F0702030302020204" pitchFamily="66" charset="0"/>
            </a:endParaRPr>
          </a:p>
          <a:p>
            <a:pPr marL="285750" indent="-285750">
              <a:buFontTx/>
              <a:buChar char="-"/>
            </a:pPr>
            <a:r>
              <a:rPr lang="en-GB" sz="2400" dirty="0">
                <a:latin typeface="Comic Sans MS" panose="030F0702030302020204" pitchFamily="66" charset="0"/>
              </a:rPr>
              <a:t>Where are the ladybirds going to find their aphids? </a:t>
            </a:r>
          </a:p>
          <a:p>
            <a:pPr marL="285750" indent="-285750">
              <a:buFontTx/>
              <a:buChar char="-"/>
            </a:pPr>
            <a:endParaRPr lang="en-GB" sz="2400" dirty="0">
              <a:latin typeface="Comic Sans MS" panose="030F0702030302020204" pitchFamily="66" charset="0"/>
            </a:endParaRPr>
          </a:p>
          <a:p>
            <a:r>
              <a:rPr lang="en-GB" sz="2400" dirty="0">
                <a:latin typeface="Comic Sans MS" panose="030F0702030302020204" pitchFamily="66" charset="0"/>
              </a:rPr>
              <a:t>- Continue to monitor them over the following days.  </a:t>
            </a:r>
          </a:p>
          <a:p>
            <a:endParaRPr lang="en-GB" sz="2400" dirty="0"/>
          </a:p>
        </p:txBody>
      </p:sp>
      <p:sp>
        <p:nvSpPr>
          <p:cNvPr id="52" name="TextBox 51">
            <a:extLst>
              <a:ext uri="{FF2B5EF4-FFF2-40B4-BE49-F238E27FC236}">
                <a16:creationId xmlns="" xmlns:a16="http://schemas.microsoft.com/office/drawing/2014/main" id="{688E1AF3-59EC-4BA6-968E-3447782F76A6}"/>
              </a:ext>
            </a:extLst>
          </p:cNvPr>
          <p:cNvSpPr txBox="1"/>
          <p:nvPr/>
        </p:nvSpPr>
        <p:spPr>
          <a:xfrm>
            <a:off x="189484" y="1714715"/>
            <a:ext cx="3154926" cy="830997"/>
          </a:xfrm>
          <a:prstGeom prst="rect">
            <a:avLst/>
          </a:prstGeom>
          <a:noFill/>
        </p:spPr>
        <p:txBody>
          <a:bodyPr wrap="square" rtlCol="0">
            <a:spAutoFit/>
          </a:bodyPr>
          <a:lstStyle/>
          <a:p>
            <a:r>
              <a:rPr lang="en-GB" sz="2400" dirty="0">
                <a:latin typeface="Comic Sans MS" panose="030F0702030302020204" pitchFamily="66" charset="0"/>
              </a:rPr>
              <a:t>Things for us to think about:</a:t>
            </a:r>
          </a:p>
        </p:txBody>
      </p:sp>
      <p:pic>
        <p:nvPicPr>
          <p:cNvPr id="53" name="Picture 52">
            <a:extLst>
              <a:ext uri="{FF2B5EF4-FFF2-40B4-BE49-F238E27FC236}">
                <a16:creationId xmlns="" xmlns:a16="http://schemas.microsoft.com/office/drawing/2014/main" id="{5CE4313B-D45E-4448-A336-DF073372C5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9500" y="6213590"/>
            <a:ext cx="952500" cy="644410"/>
          </a:xfrm>
          <a:prstGeom prst="rect">
            <a:avLst/>
          </a:prstGeom>
        </p:spPr>
      </p:pic>
      <p:pic>
        <p:nvPicPr>
          <p:cNvPr id="51" name="Picture 50" descr="D:\Training\Internship (PIPS)\SAW trust\Graphics\Logo images\Logo final\Lunchbox-logo final text 15-04-2015.png">
            <a:extLst>
              <a:ext uri="{FF2B5EF4-FFF2-40B4-BE49-F238E27FC236}">
                <a16:creationId xmlns="" xmlns:a16="http://schemas.microsoft.com/office/drawing/2014/main" id="{527D2147-0EE8-4FBC-B2BA-7D580F2C698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68478" y="6318387"/>
            <a:ext cx="1059128" cy="434816"/>
          </a:xfrm>
          <a:prstGeom prst="rect">
            <a:avLst/>
          </a:prstGeom>
          <a:noFill/>
          <a:ln>
            <a:noFill/>
          </a:ln>
        </p:spPr>
      </p:pic>
    </p:spTree>
    <p:extLst>
      <p:ext uri="{BB962C8B-B14F-4D97-AF65-F5344CB8AC3E}">
        <p14:creationId xmlns:p14="http://schemas.microsoft.com/office/powerpoint/2010/main" val="2593969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Training\Internship (PIPS)\SAW trust\Graphics\Logo images\Logo final\Lunchbox-logo final text 15-04-2015.png">
            <a:extLst>
              <a:ext uri="{FF2B5EF4-FFF2-40B4-BE49-F238E27FC236}">
                <a16:creationId xmlns="" xmlns:a16="http://schemas.microsoft.com/office/drawing/2014/main" id="{26D98B2E-2EE2-49FB-959B-6489A701602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3276" y="1127855"/>
            <a:ext cx="3393120" cy="1393014"/>
          </a:xfrm>
          <a:prstGeom prst="rect">
            <a:avLst/>
          </a:prstGeom>
          <a:noFill/>
          <a:ln>
            <a:noFill/>
          </a:ln>
        </p:spPr>
      </p:pic>
      <p:sp>
        <p:nvSpPr>
          <p:cNvPr id="5" name="Title 1">
            <a:extLst>
              <a:ext uri="{FF2B5EF4-FFF2-40B4-BE49-F238E27FC236}">
                <a16:creationId xmlns="" xmlns:a16="http://schemas.microsoft.com/office/drawing/2014/main" id="{2ECA89D9-7B44-411D-9BB9-29A051E81B84}"/>
              </a:ext>
            </a:extLst>
          </p:cNvPr>
          <p:cNvSpPr txBox="1">
            <a:spLocks/>
          </p:cNvSpPr>
          <p:nvPr/>
        </p:nvSpPr>
        <p:spPr>
          <a:xfrm>
            <a:off x="684931" y="2612856"/>
            <a:ext cx="10515600" cy="2729376"/>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700" b="1" dirty="0"/>
              <a:t/>
            </a:r>
            <a:br>
              <a:rPr lang="en-GB" sz="6700" b="1" dirty="0"/>
            </a:br>
            <a:r>
              <a:rPr lang="en-GB" sz="6700" b="1" dirty="0"/>
              <a:t/>
            </a:r>
            <a:br>
              <a:rPr lang="en-GB" sz="6700" b="1" dirty="0"/>
            </a:br>
            <a:r>
              <a:rPr lang="en-GB" sz="6700" b="1" dirty="0"/>
              <a:t>Writing Activity</a:t>
            </a:r>
            <a:r>
              <a:rPr lang="en-GB" sz="4800" b="1" dirty="0"/>
              <a:t/>
            </a:r>
            <a:br>
              <a:rPr lang="en-GB" sz="4800" b="1" dirty="0"/>
            </a:br>
            <a:r>
              <a:rPr lang="en-GB" sz="4800" b="1" dirty="0"/>
              <a:t/>
            </a:r>
            <a:br>
              <a:rPr lang="en-GB" sz="4800" b="1" dirty="0"/>
            </a:br>
            <a:endParaRPr lang="en-GB" sz="4800" b="1" dirty="0"/>
          </a:p>
        </p:txBody>
      </p:sp>
      <p:pic>
        <p:nvPicPr>
          <p:cNvPr id="6" name="Picture 5">
            <a:extLst>
              <a:ext uri="{FF2B5EF4-FFF2-40B4-BE49-F238E27FC236}">
                <a16:creationId xmlns="" xmlns:a16="http://schemas.microsoft.com/office/drawing/2014/main" id="{8FACDDF3-B63B-450D-B0C3-D90B23B29E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9500" y="6213590"/>
            <a:ext cx="952500" cy="644410"/>
          </a:xfrm>
          <a:prstGeom prst="rect">
            <a:avLst/>
          </a:prstGeom>
        </p:spPr>
      </p:pic>
    </p:spTree>
    <p:extLst>
      <p:ext uri="{BB962C8B-B14F-4D97-AF65-F5344CB8AC3E}">
        <p14:creationId xmlns:p14="http://schemas.microsoft.com/office/powerpoint/2010/main" val="3624898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5E0D79-24CA-410E-AE9E-965099E6F23D}"/>
              </a:ext>
            </a:extLst>
          </p:cNvPr>
          <p:cNvSpPr>
            <a:spLocks noGrp="1"/>
          </p:cNvSpPr>
          <p:nvPr>
            <p:ph type="title"/>
          </p:nvPr>
        </p:nvSpPr>
        <p:spPr>
          <a:xfrm>
            <a:off x="825108" y="0"/>
            <a:ext cx="10515600" cy="1325563"/>
          </a:xfrm>
        </p:spPr>
        <p:txBody>
          <a:bodyPr/>
          <a:lstStyle/>
          <a:p>
            <a:r>
              <a:rPr lang="en-GB" dirty="0"/>
              <a:t>Poetry</a:t>
            </a:r>
          </a:p>
        </p:txBody>
      </p:sp>
      <p:sp>
        <p:nvSpPr>
          <p:cNvPr id="3" name="Content Placeholder 2">
            <a:extLst>
              <a:ext uri="{FF2B5EF4-FFF2-40B4-BE49-F238E27FC236}">
                <a16:creationId xmlns="" xmlns:a16="http://schemas.microsoft.com/office/drawing/2014/main" id="{F3A6B032-68D2-4739-9C9D-07770538ED17}"/>
              </a:ext>
            </a:extLst>
          </p:cNvPr>
          <p:cNvSpPr>
            <a:spLocks noGrp="1"/>
          </p:cNvSpPr>
          <p:nvPr>
            <p:ph idx="1"/>
          </p:nvPr>
        </p:nvSpPr>
        <p:spPr>
          <a:xfrm>
            <a:off x="975804" y="2571349"/>
            <a:ext cx="10515600" cy="2551066"/>
          </a:xfrm>
        </p:spPr>
        <p:txBody>
          <a:bodyPr/>
          <a:lstStyle/>
          <a:p>
            <a:pPr marL="0" indent="0">
              <a:buNone/>
            </a:pPr>
            <a:r>
              <a:rPr lang="en-GB" dirty="0"/>
              <a:t>What you will need:</a:t>
            </a:r>
          </a:p>
          <a:p>
            <a:pPr marL="0" indent="0">
              <a:buNone/>
            </a:pPr>
            <a:r>
              <a:rPr lang="en-GB" sz="2400" dirty="0"/>
              <a:t>Pen/pencil</a:t>
            </a:r>
          </a:p>
          <a:p>
            <a:pPr marL="0" indent="0">
              <a:buNone/>
            </a:pPr>
            <a:r>
              <a:rPr lang="en-GB" sz="2400" dirty="0"/>
              <a:t>Paper </a:t>
            </a:r>
            <a:r>
              <a:rPr lang="en-GB" sz="2400" dirty="0" smtClean="0"/>
              <a:t>(lined </a:t>
            </a:r>
            <a:r>
              <a:rPr lang="en-GB" sz="2400" dirty="0"/>
              <a:t>or </a:t>
            </a:r>
            <a:r>
              <a:rPr lang="en-GB" sz="2400" dirty="0" smtClean="0"/>
              <a:t>plain)</a:t>
            </a:r>
            <a:endParaRPr lang="en-GB" sz="2400" dirty="0"/>
          </a:p>
          <a:p>
            <a:pPr marL="0" indent="0">
              <a:buNone/>
            </a:pPr>
            <a:r>
              <a:rPr lang="en-GB" sz="2400" dirty="0"/>
              <a:t>Your word bank</a:t>
            </a:r>
          </a:p>
          <a:p>
            <a:pPr marL="0" indent="0">
              <a:buNone/>
            </a:pPr>
            <a:r>
              <a:rPr lang="en-GB" sz="2400" dirty="0"/>
              <a:t>Science images</a:t>
            </a:r>
          </a:p>
        </p:txBody>
      </p:sp>
      <p:sp>
        <p:nvSpPr>
          <p:cNvPr id="4" name="TextBox 3">
            <a:extLst>
              <a:ext uri="{FF2B5EF4-FFF2-40B4-BE49-F238E27FC236}">
                <a16:creationId xmlns="" xmlns:a16="http://schemas.microsoft.com/office/drawing/2014/main" id="{FDE508EB-3C05-4663-A60A-39211EBEC85D}"/>
              </a:ext>
            </a:extLst>
          </p:cNvPr>
          <p:cNvSpPr txBox="1"/>
          <p:nvPr/>
        </p:nvSpPr>
        <p:spPr>
          <a:xfrm>
            <a:off x="866246" y="1251441"/>
            <a:ext cx="9947813" cy="830997"/>
          </a:xfrm>
          <a:prstGeom prst="rect">
            <a:avLst/>
          </a:prstGeom>
          <a:noFill/>
        </p:spPr>
        <p:txBody>
          <a:bodyPr wrap="square" rtlCol="0">
            <a:spAutoFit/>
          </a:bodyPr>
          <a:lstStyle/>
          <a:p>
            <a:r>
              <a:rPr lang="en-GB" sz="2400" dirty="0"/>
              <a:t>During this session we will use the concepts, experiences, images and new vocabulary from the science as a starting point for writing poetry!</a:t>
            </a:r>
          </a:p>
        </p:txBody>
      </p:sp>
      <p:pic>
        <p:nvPicPr>
          <p:cNvPr id="7" name="Picture 6">
            <a:extLst>
              <a:ext uri="{FF2B5EF4-FFF2-40B4-BE49-F238E27FC236}">
                <a16:creationId xmlns="" xmlns:a16="http://schemas.microsoft.com/office/drawing/2014/main" id="{A5DEF43A-D746-419F-9FD9-5E11AC7843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9500" y="6213590"/>
            <a:ext cx="952500" cy="644410"/>
          </a:xfrm>
          <a:prstGeom prst="rect">
            <a:avLst/>
          </a:prstGeom>
        </p:spPr>
      </p:pic>
      <p:pic>
        <p:nvPicPr>
          <p:cNvPr id="8" name="Picture 7" descr="D:\Training\Internship (PIPS)\SAW trust\Graphics\Logo images\Logo final\Lunchbox-logo final text 15-04-2015.png">
            <a:extLst>
              <a:ext uri="{FF2B5EF4-FFF2-40B4-BE49-F238E27FC236}">
                <a16:creationId xmlns="" xmlns:a16="http://schemas.microsoft.com/office/drawing/2014/main" id="{18392D47-AEC8-4AF7-85CD-562DA58A9D7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68478" y="6318387"/>
            <a:ext cx="1059128" cy="434816"/>
          </a:xfrm>
          <a:prstGeom prst="rect">
            <a:avLst/>
          </a:prstGeom>
          <a:noFill/>
          <a:ln>
            <a:noFill/>
          </a:ln>
        </p:spPr>
      </p:pic>
      <p:pic>
        <p:nvPicPr>
          <p:cNvPr id="3074" name="Picture 2" descr="Scribbling, Writing, Student, Write, Draw, Schoolboy">
            <a:extLst>
              <a:ext uri="{FF2B5EF4-FFF2-40B4-BE49-F238E27FC236}">
                <a16:creationId xmlns="" xmlns:a16="http://schemas.microsoft.com/office/drawing/2014/main" id="{0C92BBA7-4F0B-41F2-8BE3-7177101D42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8127" y="2277499"/>
            <a:ext cx="6486525" cy="3729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148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62B921-03E9-4F3E-9641-102E068A145C}"/>
              </a:ext>
            </a:extLst>
          </p:cNvPr>
          <p:cNvSpPr>
            <a:spLocks noGrp="1"/>
          </p:cNvSpPr>
          <p:nvPr>
            <p:ph type="title"/>
          </p:nvPr>
        </p:nvSpPr>
        <p:spPr>
          <a:xfrm>
            <a:off x="249057" y="0"/>
            <a:ext cx="10515600" cy="1325563"/>
          </a:xfrm>
        </p:spPr>
        <p:txBody>
          <a:bodyPr/>
          <a:lstStyle/>
          <a:p>
            <a:r>
              <a:rPr lang="en-GB" dirty="0"/>
              <a:t>Insect inspired poetry</a:t>
            </a:r>
          </a:p>
        </p:txBody>
      </p:sp>
      <p:sp>
        <p:nvSpPr>
          <p:cNvPr id="3" name="Content Placeholder 2">
            <a:extLst>
              <a:ext uri="{FF2B5EF4-FFF2-40B4-BE49-F238E27FC236}">
                <a16:creationId xmlns="" xmlns:a16="http://schemas.microsoft.com/office/drawing/2014/main" id="{23170FAC-0596-4CA0-AE70-4D09E2927735}"/>
              </a:ext>
            </a:extLst>
          </p:cNvPr>
          <p:cNvSpPr>
            <a:spLocks noGrp="1"/>
          </p:cNvSpPr>
          <p:nvPr>
            <p:ph idx="1"/>
          </p:nvPr>
        </p:nvSpPr>
        <p:spPr>
          <a:xfrm>
            <a:off x="209473" y="1393522"/>
            <a:ext cx="5960060" cy="4351338"/>
          </a:xfrm>
        </p:spPr>
        <p:txBody>
          <a:bodyPr>
            <a:noAutofit/>
          </a:bodyPr>
          <a:lstStyle/>
          <a:p>
            <a:pPr marL="0" indent="0">
              <a:buNone/>
            </a:pPr>
            <a:r>
              <a:rPr lang="en-GB" sz="2400" dirty="0"/>
              <a:t>What would it be like to be an insect?</a:t>
            </a:r>
          </a:p>
          <a:p>
            <a:pPr marL="0" indent="0">
              <a:buNone/>
            </a:pPr>
            <a:endParaRPr lang="en-GB" sz="2400" dirty="0"/>
          </a:p>
          <a:p>
            <a:pPr marL="0" indent="0">
              <a:buNone/>
            </a:pPr>
            <a:r>
              <a:rPr lang="en-GB" sz="2400" dirty="0"/>
              <a:t>Things to </a:t>
            </a:r>
            <a:r>
              <a:rPr lang="en-GB" sz="2400" dirty="0" smtClean="0"/>
              <a:t>consider</a:t>
            </a:r>
            <a:r>
              <a:rPr lang="en-GB" sz="2400" dirty="0"/>
              <a:t>;</a:t>
            </a:r>
            <a:endParaRPr lang="en-GB" sz="2400" dirty="0" smtClean="0"/>
          </a:p>
          <a:p>
            <a:pPr marL="0" indent="0">
              <a:buNone/>
            </a:pPr>
            <a:endParaRPr lang="en-GB" sz="2400" dirty="0"/>
          </a:p>
          <a:p>
            <a:pPr marL="0" indent="0">
              <a:buNone/>
            </a:pPr>
            <a:r>
              <a:rPr lang="en-GB" sz="2400" dirty="0"/>
              <a:t>Would you be a predator or a prey insect</a:t>
            </a:r>
            <a:r>
              <a:rPr lang="en-GB" sz="2400" dirty="0" smtClean="0"/>
              <a:t>?</a:t>
            </a:r>
            <a:endParaRPr lang="en-GB" sz="2400" dirty="0"/>
          </a:p>
          <a:p>
            <a:pPr marL="0" indent="0">
              <a:buNone/>
            </a:pPr>
            <a:r>
              <a:rPr lang="en-GB" sz="2400" dirty="0"/>
              <a:t>What would your world look like, what can you hear, see and smell</a:t>
            </a:r>
            <a:r>
              <a:rPr lang="en-GB" sz="2400" dirty="0" smtClean="0"/>
              <a:t>?</a:t>
            </a:r>
            <a:endParaRPr lang="en-GB" sz="2400" dirty="0"/>
          </a:p>
          <a:p>
            <a:pPr marL="0" indent="0">
              <a:buNone/>
            </a:pPr>
            <a:r>
              <a:rPr lang="en-GB" sz="2400" dirty="0"/>
              <a:t>How do you feel, and why</a:t>
            </a:r>
            <a:r>
              <a:rPr lang="en-GB" sz="2400" dirty="0" smtClean="0"/>
              <a:t>?</a:t>
            </a:r>
            <a:endParaRPr lang="en-GB" sz="2400" dirty="0"/>
          </a:p>
          <a:p>
            <a:pPr marL="0" indent="0">
              <a:buNone/>
            </a:pPr>
            <a:r>
              <a:rPr lang="en-GB" sz="2400" dirty="0"/>
              <a:t>What would your insect </a:t>
            </a:r>
            <a:r>
              <a:rPr lang="en-GB" sz="2400" dirty="0" smtClean="0"/>
              <a:t>be </a:t>
            </a:r>
            <a:r>
              <a:rPr lang="en-GB" sz="2400" dirty="0"/>
              <a:t>doing in their world?</a:t>
            </a:r>
          </a:p>
        </p:txBody>
      </p:sp>
      <p:pic>
        <p:nvPicPr>
          <p:cNvPr id="6" name="Picture 5">
            <a:extLst>
              <a:ext uri="{FF2B5EF4-FFF2-40B4-BE49-F238E27FC236}">
                <a16:creationId xmlns="" xmlns:a16="http://schemas.microsoft.com/office/drawing/2014/main" id="{FD10AF62-F2F0-4460-9EA8-81D58DFA28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9500" y="6213590"/>
            <a:ext cx="952500" cy="644410"/>
          </a:xfrm>
          <a:prstGeom prst="rect">
            <a:avLst/>
          </a:prstGeom>
        </p:spPr>
      </p:pic>
      <p:pic>
        <p:nvPicPr>
          <p:cNvPr id="7" name="Picture 6" descr="D:\Training\Internship (PIPS)\SAW trust\Graphics\Logo images\Logo final\Lunchbox-logo final text 15-04-2015.png">
            <a:extLst>
              <a:ext uri="{FF2B5EF4-FFF2-40B4-BE49-F238E27FC236}">
                <a16:creationId xmlns="" xmlns:a16="http://schemas.microsoft.com/office/drawing/2014/main" id="{D5761867-43DE-477A-836F-525E4BAE52C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68478" y="6318387"/>
            <a:ext cx="1059128" cy="434816"/>
          </a:xfrm>
          <a:prstGeom prst="rect">
            <a:avLst/>
          </a:prstGeom>
          <a:noFill/>
          <a:ln>
            <a:noFill/>
          </a:ln>
        </p:spPr>
      </p:pic>
      <p:pic>
        <p:nvPicPr>
          <p:cNvPr id="2050" name="Picture 2" descr="Ladybug, Bug, Grass, Landscape, Sky, Nature, Animal">
            <a:extLst>
              <a:ext uri="{FF2B5EF4-FFF2-40B4-BE49-F238E27FC236}">
                <a16:creationId xmlns="" xmlns:a16="http://schemas.microsoft.com/office/drawing/2014/main" id="{A1AF47F5-3037-4B49-87C4-078D654765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3349" y="1954988"/>
            <a:ext cx="5427216" cy="3889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939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 xmlns:a16="http://schemas.microsoft.com/office/drawing/2014/main" id="{36A606D7-3C63-451F-8895-B1B76A9B1C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913"/>
          <a:stretch/>
        </p:blipFill>
        <p:spPr bwMode="auto">
          <a:xfrm>
            <a:off x="1660638" y="831517"/>
            <a:ext cx="8851611" cy="5023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 xmlns:a16="http://schemas.microsoft.com/office/drawing/2014/main" id="{24C8D260-A4B5-421D-A42C-91B8BDDCFECA}"/>
              </a:ext>
            </a:extLst>
          </p:cNvPr>
          <p:cNvPicPr/>
          <p:nvPr/>
        </p:nvPicPr>
        <p:blipFill>
          <a:blip r:embed="rId3">
            <a:extLst>
              <a:ext uri="{28A0092B-C50C-407E-A947-70E740481C1C}">
                <a14:useLocalDpi xmlns:a14="http://schemas.microsoft.com/office/drawing/2010/main" val="0"/>
              </a:ext>
            </a:extLst>
          </a:blip>
          <a:stretch>
            <a:fillRect/>
          </a:stretch>
        </p:blipFill>
        <p:spPr>
          <a:xfrm>
            <a:off x="2062461" y="5955689"/>
            <a:ext cx="408940" cy="641350"/>
          </a:xfrm>
          <a:prstGeom prst="rect">
            <a:avLst/>
          </a:prstGeom>
        </p:spPr>
      </p:pic>
      <p:sp>
        <p:nvSpPr>
          <p:cNvPr id="7" name="TextBox 6">
            <a:extLst>
              <a:ext uri="{FF2B5EF4-FFF2-40B4-BE49-F238E27FC236}">
                <a16:creationId xmlns="" xmlns:a16="http://schemas.microsoft.com/office/drawing/2014/main" id="{6B86C347-D510-4714-B458-1E5F63EF3352}"/>
              </a:ext>
            </a:extLst>
          </p:cNvPr>
          <p:cNvSpPr txBox="1"/>
          <p:nvPr/>
        </p:nvSpPr>
        <p:spPr>
          <a:xfrm>
            <a:off x="2905375" y="6130980"/>
            <a:ext cx="7096973" cy="461665"/>
          </a:xfrm>
          <a:prstGeom prst="rect">
            <a:avLst/>
          </a:prstGeom>
          <a:noFill/>
        </p:spPr>
        <p:txBody>
          <a:bodyPr wrap="square" rtlCol="0">
            <a:spAutoFit/>
          </a:bodyPr>
          <a:lstStyle/>
          <a:p>
            <a:r>
              <a:rPr lang="en-GB" sz="2400" b="1" dirty="0"/>
              <a:t>Where might this creature live? </a:t>
            </a:r>
            <a:r>
              <a:rPr lang="en-GB" sz="2400" b="1" dirty="0" smtClean="0"/>
              <a:t>     What </a:t>
            </a:r>
            <a:r>
              <a:rPr lang="en-GB" sz="2400" b="1" dirty="0"/>
              <a:t>might it eat?</a:t>
            </a:r>
          </a:p>
        </p:txBody>
      </p:sp>
    </p:spTree>
    <p:extLst>
      <p:ext uri="{BB962C8B-B14F-4D97-AF65-F5344CB8AC3E}">
        <p14:creationId xmlns:p14="http://schemas.microsoft.com/office/powerpoint/2010/main" val="13047652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4919" y="120312"/>
            <a:ext cx="10515600" cy="1325563"/>
          </a:xfrm>
        </p:spPr>
        <p:txBody>
          <a:bodyPr/>
          <a:lstStyle/>
          <a:p>
            <a:r>
              <a:rPr lang="en-GB" dirty="0"/>
              <a:t>What would it be like to be </a:t>
            </a:r>
            <a:r>
              <a:rPr lang="en-GB" dirty="0" smtClean="0"/>
              <a:t>a plant?</a:t>
            </a:r>
            <a:r>
              <a:rPr lang="en-GB" dirty="0"/>
              <a:t/>
            </a:r>
            <a:br>
              <a:rPr lang="en-GB" dirty="0"/>
            </a:br>
            <a:endParaRPr lang="en-US" dirty="0"/>
          </a:p>
        </p:txBody>
      </p:sp>
      <p:grpSp>
        <p:nvGrpSpPr>
          <p:cNvPr id="4" name="Group 3">
            <a:extLst>
              <a:ext uri="{FF2B5EF4-FFF2-40B4-BE49-F238E27FC236}">
                <a16:creationId xmlns="" xmlns:a16="http://schemas.microsoft.com/office/drawing/2014/main" id="{CA17AA6E-C769-4858-901F-CD8281991FDD}"/>
              </a:ext>
            </a:extLst>
          </p:cNvPr>
          <p:cNvGrpSpPr/>
          <p:nvPr/>
        </p:nvGrpSpPr>
        <p:grpSpPr>
          <a:xfrm>
            <a:off x="9640075" y="1363578"/>
            <a:ext cx="2551925" cy="2993211"/>
            <a:chOff x="5436093" y="3961081"/>
            <a:chExt cx="1586144" cy="1951474"/>
          </a:xfrm>
        </p:grpSpPr>
        <p:pic>
          <p:nvPicPr>
            <p:cNvPr id="5" name="Picture 4">
              <a:extLst>
                <a:ext uri="{FF2B5EF4-FFF2-40B4-BE49-F238E27FC236}">
                  <a16:creationId xmlns="" xmlns:a16="http://schemas.microsoft.com/office/drawing/2014/main" id="{004BF9DF-7CCC-4C3E-AB8A-0B1C38F27529}"/>
                </a:ext>
              </a:extLst>
            </p:cNvPr>
            <p:cNvPicPr>
              <a:picLocks noChangeAspect="1"/>
            </p:cNvPicPr>
            <p:nvPr/>
          </p:nvPicPr>
          <p:blipFill rotWithShape="1">
            <a:blip r:embed="rId2">
              <a:extLst>
                <a:ext uri="{28A0092B-C50C-407E-A947-70E740481C1C}">
                  <a14:useLocalDpi xmlns:a14="http://schemas.microsoft.com/office/drawing/2010/main" val="0"/>
                </a:ext>
              </a:extLst>
            </a:blip>
            <a:srcRect l="-721" t="59861" r="721"/>
            <a:stretch/>
          </p:blipFill>
          <p:spPr>
            <a:xfrm>
              <a:off x="5436093" y="4731123"/>
              <a:ext cx="1586144" cy="1181432"/>
            </a:xfrm>
            <a:prstGeom prst="rect">
              <a:avLst/>
            </a:prstGeom>
          </p:spPr>
        </p:pic>
        <p:pic>
          <p:nvPicPr>
            <p:cNvPr id="6" name="Picture 5">
              <a:extLst>
                <a:ext uri="{FF2B5EF4-FFF2-40B4-BE49-F238E27FC236}">
                  <a16:creationId xmlns="" xmlns:a16="http://schemas.microsoft.com/office/drawing/2014/main" id="{F163B449-8566-45F4-9846-9FF28E3BED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8905" y="3961081"/>
              <a:ext cx="1200520" cy="1129902"/>
            </a:xfrm>
            <a:prstGeom prst="rect">
              <a:avLst/>
            </a:prstGeom>
          </p:spPr>
        </p:pic>
      </p:grpSp>
      <p:sp>
        <p:nvSpPr>
          <p:cNvPr id="11" name="TextBox 10"/>
          <p:cNvSpPr txBox="1"/>
          <p:nvPr/>
        </p:nvSpPr>
        <p:spPr>
          <a:xfrm>
            <a:off x="104737" y="1375894"/>
            <a:ext cx="6205647" cy="5139869"/>
          </a:xfrm>
          <a:prstGeom prst="rect">
            <a:avLst/>
          </a:prstGeom>
          <a:noFill/>
        </p:spPr>
        <p:txBody>
          <a:bodyPr wrap="square" rtlCol="0">
            <a:spAutoFit/>
          </a:bodyPr>
          <a:lstStyle/>
          <a:p>
            <a:r>
              <a:rPr lang="en-US" sz="2400" dirty="0" smtClean="0"/>
              <a:t>Lettuce’s Lament </a:t>
            </a:r>
            <a:r>
              <a:rPr lang="en-US" sz="2400" i="1" dirty="0" smtClean="0"/>
              <a:t>by Julia Webb, 2015</a:t>
            </a:r>
          </a:p>
          <a:p>
            <a:endParaRPr lang="en-US" sz="2400" i="1" dirty="0"/>
          </a:p>
          <a:p>
            <a:r>
              <a:rPr lang="en-US" sz="2000" dirty="0" smtClean="0"/>
              <a:t>It’s dark in here</a:t>
            </a:r>
          </a:p>
          <a:p>
            <a:r>
              <a:rPr lang="en-US" sz="2000" dirty="0" smtClean="0"/>
              <a:t>And I wish those carrots would budge up,</a:t>
            </a:r>
          </a:p>
          <a:p>
            <a:r>
              <a:rPr lang="en-US" sz="2000" dirty="0" smtClean="0"/>
              <a:t>And there’s something sludgy underneath me –</a:t>
            </a:r>
          </a:p>
          <a:p>
            <a:r>
              <a:rPr lang="en-US" sz="2000" dirty="0" smtClean="0"/>
              <a:t>I think it used to be a parsnip once,</a:t>
            </a:r>
          </a:p>
          <a:p>
            <a:endParaRPr lang="en-US" sz="2000" dirty="0"/>
          </a:p>
          <a:p>
            <a:r>
              <a:rPr lang="en-US" sz="2000" dirty="0" smtClean="0"/>
              <a:t>And every time I nod off</a:t>
            </a:r>
          </a:p>
          <a:p>
            <a:r>
              <a:rPr lang="en-US" sz="2000" dirty="0" smtClean="0"/>
              <a:t>You open the fridge door</a:t>
            </a:r>
          </a:p>
          <a:p>
            <a:r>
              <a:rPr lang="en-US" sz="2000" dirty="0" smtClean="0"/>
              <a:t>And the light comes on,</a:t>
            </a:r>
          </a:p>
          <a:p>
            <a:r>
              <a:rPr lang="en-US" sz="2000" dirty="0" smtClean="0"/>
              <a:t>But you never pick me, not even once.</a:t>
            </a:r>
          </a:p>
          <a:p>
            <a:endParaRPr lang="en-US" sz="2000" dirty="0"/>
          </a:p>
          <a:p>
            <a:r>
              <a:rPr lang="en-US" sz="2000" dirty="0" smtClean="0"/>
              <a:t>Don’t you know I’d be great</a:t>
            </a:r>
          </a:p>
          <a:p>
            <a:r>
              <a:rPr lang="en-US" sz="2000" dirty="0" smtClean="0"/>
              <a:t>In your lunchbox sandwich,</a:t>
            </a:r>
          </a:p>
          <a:p>
            <a:r>
              <a:rPr lang="en-US" sz="2000" dirty="0" smtClean="0"/>
              <a:t>Or jazzing up your teatime salad,</a:t>
            </a:r>
          </a:p>
          <a:p>
            <a:r>
              <a:rPr lang="en-US" sz="2000" dirty="0" smtClean="0"/>
              <a:t>Me and tomatoes we’re the perfect match.</a:t>
            </a:r>
            <a:endParaRPr lang="en-US" sz="2000" dirty="0"/>
          </a:p>
        </p:txBody>
      </p:sp>
      <p:sp>
        <p:nvSpPr>
          <p:cNvPr id="12" name="TextBox 11"/>
          <p:cNvSpPr txBox="1"/>
          <p:nvPr/>
        </p:nvSpPr>
        <p:spPr>
          <a:xfrm>
            <a:off x="5574628" y="2172179"/>
            <a:ext cx="5039894" cy="3477875"/>
          </a:xfrm>
          <a:prstGeom prst="rect">
            <a:avLst/>
          </a:prstGeom>
          <a:noFill/>
        </p:spPr>
        <p:txBody>
          <a:bodyPr wrap="square" rtlCol="0">
            <a:spAutoFit/>
          </a:bodyPr>
          <a:lstStyle/>
          <a:p>
            <a:r>
              <a:rPr lang="en-US" sz="2000" dirty="0" smtClean="0"/>
              <a:t>But no you only have eyes</a:t>
            </a:r>
          </a:p>
          <a:p>
            <a:r>
              <a:rPr lang="en-US" sz="2000" dirty="0" smtClean="0"/>
              <a:t>For that carton of juice, milk for your tea</a:t>
            </a:r>
          </a:p>
          <a:p>
            <a:r>
              <a:rPr lang="en-US" sz="2000" dirty="0" smtClean="0"/>
              <a:t>Or last night’s leftover</a:t>
            </a:r>
          </a:p>
          <a:p>
            <a:r>
              <a:rPr lang="en-US" sz="2000" dirty="0" smtClean="0"/>
              <a:t>Shepherd’s pie and peas.</a:t>
            </a:r>
          </a:p>
          <a:p>
            <a:endParaRPr lang="en-US" sz="2000" dirty="0"/>
          </a:p>
          <a:p>
            <a:r>
              <a:rPr lang="en-US" sz="2000" dirty="0" smtClean="0"/>
              <a:t>I’m a depressed lettuce;</a:t>
            </a:r>
          </a:p>
          <a:p>
            <a:r>
              <a:rPr lang="en-US" sz="2000" dirty="0" smtClean="0"/>
              <a:t>With no one to love me</a:t>
            </a:r>
          </a:p>
          <a:p>
            <a:r>
              <a:rPr lang="en-US" sz="2000" dirty="0" smtClean="0"/>
              <a:t>I’m growing soggy round the edges,</a:t>
            </a:r>
          </a:p>
          <a:p>
            <a:r>
              <a:rPr lang="en-US" sz="2000" dirty="0" smtClean="0"/>
              <a:t>It’ll be the bin or the compost heap for me.</a:t>
            </a:r>
          </a:p>
          <a:p>
            <a:endParaRPr lang="en-US" sz="2000" dirty="0"/>
          </a:p>
          <a:p>
            <a:endParaRPr lang="en-US" sz="2000" dirty="0"/>
          </a:p>
        </p:txBody>
      </p:sp>
      <p:pic>
        <p:nvPicPr>
          <p:cNvPr id="13" name="Picture 12">
            <a:extLst>
              <a:ext uri="{FF2B5EF4-FFF2-40B4-BE49-F238E27FC236}">
                <a16:creationId xmlns="" xmlns:a16="http://schemas.microsoft.com/office/drawing/2014/main" id="{CD16FFC3-45C6-43F5-B882-536D48D2E5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9500" y="6213590"/>
            <a:ext cx="952500" cy="644410"/>
          </a:xfrm>
          <a:prstGeom prst="rect">
            <a:avLst/>
          </a:prstGeom>
        </p:spPr>
      </p:pic>
      <p:pic>
        <p:nvPicPr>
          <p:cNvPr id="14" name="Picture 13" descr="D:\Training\Internship (PIPS)\SAW trust\Graphics\Logo images\Logo final\Lunchbox-logo final text 15-04-2015.png">
            <a:extLst>
              <a:ext uri="{FF2B5EF4-FFF2-40B4-BE49-F238E27FC236}">
                <a16:creationId xmlns="" xmlns:a16="http://schemas.microsoft.com/office/drawing/2014/main" id="{8818C869-9F9D-4C07-8A8B-EECBE14E0CD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68478" y="6318387"/>
            <a:ext cx="1059128" cy="434816"/>
          </a:xfrm>
          <a:prstGeom prst="rect">
            <a:avLst/>
          </a:prstGeom>
          <a:noFill/>
          <a:ln>
            <a:noFill/>
          </a:ln>
        </p:spPr>
      </p:pic>
    </p:spTree>
    <p:extLst>
      <p:ext uri="{BB962C8B-B14F-4D97-AF65-F5344CB8AC3E}">
        <p14:creationId xmlns:p14="http://schemas.microsoft.com/office/powerpoint/2010/main" val="4182964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Training\Internship (PIPS)\SAW trust\Graphics\Logo images\Logo final\Lunchbox-logo final text 15-04-2015.png">
            <a:extLst>
              <a:ext uri="{FF2B5EF4-FFF2-40B4-BE49-F238E27FC236}">
                <a16:creationId xmlns="" xmlns:a16="http://schemas.microsoft.com/office/drawing/2014/main" id="{26D98B2E-2EE2-49FB-959B-6489A701602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4724" y="931445"/>
            <a:ext cx="3393120" cy="1393014"/>
          </a:xfrm>
          <a:prstGeom prst="rect">
            <a:avLst/>
          </a:prstGeom>
          <a:noFill/>
          <a:ln>
            <a:noFill/>
          </a:ln>
        </p:spPr>
      </p:pic>
      <p:sp>
        <p:nvSpPr>
          <p:cNvPr id="5" name="Title 1">
            <a:extLst>
              <a:ext uri="{FF2B5EF4-FFF2-40B4-BE49-F238E27FC236}">
                <a16:creationId xmlns="" xmlns:a16="http://schemas.microsoft.com/office/drawing/2014/main" id="{2ECA89D9-7B44-411D-9BB9-29A051E81B84}"/>
              </a:ext>
            </a:extLst>
          </p:cNvPr>
          <p:cNvSpPr txBox="1">
            <a:spLocks/>
          </p:cNvSpPr>
          <p:nvPr/>
        </p:nvSpPr>
        <p:spPr>
          <a:xfrm>
            <a:off x="802760" y="2324787"/>
            <a:ext cx="10515600" cy="272937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700" b="1" dirty="0"/>
              <a:t>Art Activity</a:t>
            </a:r>
            <a:endParaRPr lang="en-GB" sz="4800" b="1" dirty="0"/>
          </a:p>
        </p:txBody>
      </p:sp>
      <p:pic>
        <p:nvPicPr>
          <p:cNvPr id="6" name="Picture 5">
            <a:extLst>
              <a:ext uri="{FF2B5EF4-FFF2-40B4-BE49-F238E27FC236}">
                <a16:creationId xmlns="" xmlns:a16="http://schemas.microsoft.com/office/drawing/2014/main" id="{8FACDDF3-B63B-450D-B0C3-D90B23B29E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9500" y="6213590"/>
            <a:ext cx="952500" cy="644410"/>
          </a:xfrm>
          <a:prstGeom prst="rect">
            <a:avLst/>
          </a:prstGeom>
        </p:spPr>
      </p:pic>
    </p:spTree>
    <p:extLst>
      <p:ext uri="{BB962C8B-B14F-4D97-AF65-F5344CB8AC3E}">
        <p14:creationId xmlns:p14="http://schemas.microsoft.com/office/powerpoint/2010/main" val="30744057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1F05CDF4-8014-4B5F-A6DB-7F8259617A64}"/>
              </a:ext>
            </a:extLst>
          </p:cNvPr>
          <p:cNvSpPr txBox="1"/>
          <p:nvPr/>
        </p:nvSpPr>
        <p:spPr>
          <a:xfrm>
            <a:off x="4354100" y="224157"/>
            <a:ext cx="7837900" cy="2677656"/>
          </a:xfrm>
          <a:prstGeom prst="rect">
            <a:avLst/>
          </a:prstGeom>
          <a:noFill/>
        </p:spPr>
        <p:txBody>
          <a:bodyPr wrap="square" rtlCol="0">
            <a:spAutoFit/>
          </a:bodyPr>
          <a:lstStyle/>
          <a:p>
            <a:r>
              <a:rPr lang="en-GB" sz="2400" dirty="0"/>
              <a:t>To create some art which represents your learning, </a:t>
            </a:r>
            <a:r>
              <a:rPr lang="en-GB" sz="2400" dirty="0" smtClean="0"/>
              <a:t>we </a:t>
            </a:r>
            <a:r>
              <a:rPr lang="en-GB" sz="2400" dirty="0"/>
              <a:t>will be making masks of either the predator, or the prey species.</a:t>
            </a:r>
          </a:p>
          <a:p>
            <a:endParaRPr lang="en-GB" sz="2400" dirty="0"/>
          </a:p>
          <a:p>
            <a:r>
              <a:rPr lang="en-GB" sz="2400" dirty="0"/>
              <a:t>You have many different materials to work with,  and you will need to pay close attention to </a:t>
            </a:r>
            <a:r>
              <a:rPr lang="en-GB" sz="2400" b="1" dirty="0"/>
              <a:t>symmetry, joining techniques, and measuring</a:t>
            </a:r>
            <a:r>
              <a:rPr lang="en-GB" sz="2400" dirty="0"/>
              <a:t> to create fantastic beautiful masks. Experiment with colours and shapes!</a:t>
            </a:r>
          </a:p>
        </p:txBody>
      </p:sp>
      <p:sp>
        <p:nvSpPr>
          <p:cNvPr id="5" name="Title 1">
            <a:extLst>
              <a:ext uri="{FF2B5EF4-FFF2-40B4-BE49-F238E27FC236}">
                <a16:creationId xmlns="" xmlns:a16="http://schemas.microsoft.com/office/drawing/2014/main" id="{B5A33EA4-BD4C-4A54-BAAB-4CCD6EBF275B}"/>
              </a:ext>
            </a:extLst>
          </p:cNvPr>
          <p:cNvSpPr>
            <a:spLocks noGrp="1"/>
          </p:cNvSpPr>
          <p:nvPr>
            <p:ph type="title"/>
          </p:nvPr>
        </p:nvSpPr>
        <p:spPr>
          <a:xfrm>
            <a:off x="707277" y="-78564"/>
            <a:ext cx="3377451" cy="1325563"/>
          </a:xfrm>
        </p:spPr>
        <p:txBody>
          <a:bodyPr/>
          <a:lstStyle/>
          <a:p>
            <a:r>
              <a:rPr lang="en-GB" dirty="0"/>
              <a:t>Insect Masks</a:t>
            </a:r>
          </a:p>
        </p:txBody>
      </p:sp>
      <p:pic>
        <p:nvPicPr>
          <p:cNvPr id="6" name="Picture 2">
            <a:extLst>
              <a:ext uri="{FF2B5EF4-FFF2-40B4-BE49-F238E27FC236}">
                <a16:creationId xmlns="" xmlns:a16="http://schemas.microsoft.com/office/drawing/2014/main" id="{C41F55A1-3E58-4CCB-BEDF-4C7D8D8475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3461"/>
          <a:stretch/>
        </p:blipFill>
        <p:spPr bwMode="auto">
          <a:xfrm>
            <a:off x="288336" y="1127646"/>
            <a:ext cx="3959580" cy="2787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 xmlns:a16="http://schemas.microsoft.com/office/drawing/2014/main" id="{2AEF9237-1C93-411F-A409-B28DB644893F}"/>
              </a:ext>
            </a:extLst>
          </p:cNvPr>
          <p:cNvPicPr/>
          <p:nvPr/>
        </p:nvPicPr>
        <p:blipFill rotWithShape="1">
          <a:blip r:embed="rId3" cstate="print">
            <a:extLst>
              <a:ext uri="{28A0092B-C50C-407E-A947-70E740481C1C}">
                <a14:useLocalDpi xmlns:a14="http://schemas.microsoft.com/office/drawing/2010/main" val="0"/>
              </a:ext>
            </a:extLst>
          </a:blip>
          <a:srcRect l="11487" r="10492" b="39139"/>
          <a:stretch/>
        </p:blipFill>
        <p:spPr bwMode="auto">
          <a:xfrm>
            <a:off x="5223740" y="3221132"/>
            <a:ext cx="5597727" cy="2992458"/>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 xmlns:a16="http://schemas.microsoft.com/office/drawing/2014/main" id="{886A92F5-D586-4127-BC7C-61D76D145688}"/>
              </a:ext>
            </a:extLst>
          </p:cNvPr>
          <p:cNvPicPr/>
          <p:nvPr/>
        </p:nvPicPr>
        <p:blipFill>
          <a:blip r:embed="rId4">
            <a:extLst>
              <a:ext uri="{28A0092B-C50C-407E-A947-70E740481C1C}">
                <a14:useLocalDpi xmlns:a14="http://schemas.microsoft.com/office/drawing/2010/main" val="0"/>
              </a:ext>
            </a:extLst>
          </a:blip>
          <a:stretch>
            <a:fillRect/>
          </a:stretch>
        </p:blipFill>
        <p:spPr>
          <a:xfrm>
            <a:off x="209472" y="4679655"/>
            <a:ext cx="615655" cy="641350"/>
          </a:xfrm>
          <a:prstGeom prst="rect">
            <a:avLst/>
          </a:prstGeom>
        </p:spPr>
      </p:pic>
      <p:sp>
        <p:nvSpPr>
          <p:cNvPr id="9" name="TextBox 8">
            <a:extLst>
              <a:ext uri="{FF2B5EF4-FFF2-40B4-BE49-F238E27FC236}">
                <a16:creationId xmlns="" xmlns:a16="http://schemas.microsoft.com/office/drawing/2014/main" id="{675D5950-70C4-40F0-93CF-AED58C693F0E}"/>
              </a:ext>
            </a:extLst>
          </p:cNvPr>
          <p:cNvSpPr txBox="1"/>
          <p:nvPr/>
        </p:nvSpPr>
        <p:spPr>
          <a:xfrm>
            <a:off x="249384" y="4001809"/>
            <a:ext cx="4254292" cy="1938992"/>
          </a:xfrm>
          <a:prstGeom prst="rect">
            <a:avLst/>
          </a:prstGeom>
          <a:noFill/>
        </p:spPr>
        <p:txBody>
          <a:bodyPr wrap="square" rtlCol="0">
            <a:spAutoFit/>
          </a:bodyPr>
          <a:lstStyle/>
          <a:p>
            <a:pPr algn="ctr"/>
            <a:r>
              <a:rPr lang="en-GB" sz="2400" b="1" dirty="0"/>
              <a:t>Can you design a scary looking predator with terrifying mouthparts</a:t>
            </a:r>
            <a:r>
              <a:rPr lang="en-GB" sz="2400" b="1" dirty="0" smtClean="0"/>
              <a:t>?</a:t>
            </a:r>
          </a:p>
          <a:p>
            <a:pPr algn="ctr"/>
            <a:endParaRPr lang="en-GB" sz="2400" b="1" dirty="0"/>
          </a:p>
          <a:p>
            <a:pPr algn="ctr"/>
            <a:r>
              <a:rPr lang="en-GB" sz="2400" b="1" dirty="0"/>
              <a:t>Or a camouflaged prey species?</a:t>
            </a:r>
          </a:p>
        </p:txBody>
      </p:sp>
      <p:pic>
        <p:nvPicPr>
          <p:cNvPr id="10" name="Picture 9">
            <a:extLst>
              <a:ext uri="{FF2B5EF4-FFF2-40B4-BE49-F238E27FC236}">
                <a16:creationId xmlns="" xmlns:a16="http://schemas.microsoft.com/office/drawing/2014/main" id="{CD16FFC3-45C6-43F5-B882-536D48D2E5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39500" y="6213590"/>
            <a:ext cx="952500" cy="644410"/>
          </a:xfrm>
          <a:prstGeom prst="rect">
            <a:avLst/>
          </a:prstGeom>
        </p:spPr>
      </p:pic>
      <p:pic>
        <p:nvPicPr>
          <p:cNvPr id="11" name="Picture 10" descr="D:\Training\Internship (PIPS)\SAW trust\Graphics\Logo images\Logo final\Lunchbox-logo final text 15-04-2015.png">
            <a:extLst>
              <a:ext uri="{FF2B5EF4-FFF2-40B4-BE49-F238E27FC236}">
                <a16:creationId xmlns="" xmlns:a16="http://schemas.microsoft.com/office/drawing/2014/main" id="{8818C869-9F9D-4C07-8A8B-EECBE14E0CD4}"/>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68478" y="6318387"/>
            <a:ext cx="1059128" cy="434816"/>
          </a:xfrm>
          <a:prstGeom prst="rect">
            <a:avLst/>
          </a:prstGeom>
          <a:noFill/>
          <a:ln>
            <a:noFill/>
          </a:ln>
        </p:spPr>
      </p:pic>
    </p:spTree>
    <p:extLst>
      <p:ext uri="{BB962C8B-B14F-4D97-AF65-F5344CB8AC3E}">
        <p14:creationId xmlns:p14="http://schemas.microsoft.com/office/powerpoint/2010/main" val="957697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33BBB28-CEB9-4B50-A959-9F4D4A0472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612"/>
          <a:stretch/>
        </p:blipFill>
        <p:spPr bwMode="auto">
          <a:xfrm>
            <a:off x="1560637" y="655365"/>
            <a:ext cx="8903987" cy="5227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 xmlns:a16="http://schemas.microsoft.com/office/drawing/2014/main" id="{E0499772-5681-4F41-BA9B-14EC81DDDED2}"/>
              </a:ext>
            </a:extLst>
          </p:cNvPr>
          <p:cNvPicPr/>
          <p:nvPr/>
        </p:nvPicPr>
        <p:blipFill>
          <a:blip r:embed="rId3">
            <a:extLst>
              <a:ext uri="{28A0092B-C50C-407E-A947-70E740481C1C}">
                <a14:useLocalDpi xmlns:a14="http://schemas.microsoft.com/office/drawing/2010/main" val="0"/>
              </a:ext>
            </a:extLst>
          </a:blip>
          <a:stretch>
            <a:fillRect/>
          </a:stretch>
        </p:blipFill>
        <p:spPr>
          <a:xfrm>
            <a:off x="1537372" y="5968806"/>
            <a:ext cx="408940" cy="641350"/>
          </a:xfrm>
          <a:prstGeom prst="rect">
            <a:avLst/>
          </a:prstGeom>
        </p:spPr>
      </p:pic>
      <p:sp>
        <p:nvSpPr>
          <p:cNvPr id="6" name="TextBox 5">
            <a:extLst>
              <a:ext uri="{FF2B5EF4-FFF2-40B4-BE49-F238E27FC236}">
                <a16:creationId xmlns="" xmlns:a16="http://schemas.microsoft.com/office/drawing/2014/main" id="{AA0F86D5-3BA6-4592-99E6-9975715F7B1D}"/>
              </a:ext>
            </a:extLst>
          </p:cNvPr>
          <p:cNvSpPr txBox="1"/>
          <p:nvPr/>
        </p:nvSpPr>
        <p:spPr>
          <a:xfrm>
            <a:off x="2024861" y="6104815"/>
            <a:ext cx="8985579" cy="461665"/>
          </a:xfrm>
          <a:prstGeom prst="rect">
            <a:avLst/>
          </a:prstGeom>
          <a:noFill/>
        </p:spPr>
        <p:txBody>
          <a:bodyPr wrap="square" rtlCol="0">
            <a:spAutoFit/>
          </a:bodyPr>
          <a:lstStyle/>
          <a:p>
            <a:r>
              <a:rPr lang="en-GB" sz="2400" b="1" dirty="0"/>
              <a:t>How often might this happen? </a:t>
            </a:r>
            <a:r>
              <a:rPr lang="en-GB" sz="2400" b="1" dirty="0" smtClean="0"/>
              <a:t>    Would </a:t>
            </a:r>
            <a:r>
              <a:rPr lang="en-GB" sz="2400" b="1" dirty="0"/>
              <a:t>you like meet this creature?</a:t>
            </a:r>
          </a:p>
        </p:txBody>
      </p:sp>
    </p:spTree>
    <p:extLst>
      <p:ext uri="{BB962C8B-B14F-4D97-AF65-F5344CB8AC3E}">
        <p14:creationId xmlns:p14="http://schemas.microsoft.com/office/powerpoint/2010/main" val="438210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le:Ladybug closeup on branch.JPG">
            <a:extLst>
              <a:ext uri="{FF2B5EF4-FFF2-40B4-BE49-F238E27FC236}">
                <a16:creationId xmlns="" xmlns:a16="http://schemas.microsoft.com/office/drawing/2014/main" id="{AD477688-B811-4A8F-904B-7119E13A4F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786" b="7751"/>
          <a:stretch/>
        </p:blipFill>
        <p:spPr bwMode="auto">
          <a:xfrm>
            <a:off x="2595979" y="275208"/>
            <a:ext cx="6858000" cy="573497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 xmlns:a16="http://schemas.microsoft.com/office/drawing/2014/main" id="{DE2E3F44-F8B0-43AF-8016-9A7EA0F38EDD}"/>
              </a:ext>
            </a:extLst>
          </p:cNvPr>
          <p:cNvPicPr/>
          <p:nvPr/>
        </p:nvPicPr>
        <p:blipFill>
          <a:blip r:embed="rId3">
            <a:extLst>
              <a:ext uri="{28A0092B-C50C-407E-A947-70E740481C1C}">
                <a14:useLocalDpi xmlns:a14="http://schemas.microsoft.com/office/drawing/2010/main" val="0"/>
              </a:ext>
            </a:extLst>
          </a:blip>
          <a:stretch>
            <a:fillRect/>
          </a:stretch>
        </p:blipFill>
        <p:spPr>
          <a:xfrm>
            <a:off x="2386991" y="6101840"/>
            <a:ext cx="408940" cy="641350"/>
          </a:xfrm>
          <a:prstGeom prst="rect">
            <a:avLst/>
          </a:prstGeom>
        </p:spPr>
      </p:pic>
      <p:sp>
        <p:nvSpPr>
          <p:cNvPr id="4" name="TextBox 3">
            <a:extLst>
              <a:ext uri="{FF2B5EF4-FFF2-40B4-BE49-F238E27FC236}">
                <a16:creationId xmlns="" xmlns:a16="http://schemas.microsoft.com/office/drawing/2014/main" id="{07E02FFD-9D96-475B-B203-3E7A3E831CF7}"/>
              </a:ext>
            </a:extLst>
          </p:cNvPr>
          <p:cNvSpPr txBox="1"/>
          <p:nvPr/>
        </p:nvSpPr>
        <p:spPr>
          <a:xfrm>
            <a:off x="2975074" y="6107300"/>
            <a:ext cx="7367669" cy="461665"/>
          </a:xfrm>
          <a:prstGeom prst="rect">
            <a:avLst/>
          </a:prstGeom>
          <a:noFill/>
        </p:spPr>
        <p:txBody>
          <a:bodyPr wrap="square" rtlCol="0">
            <a:spAutoFit/>
          </a:bodyPr>
          <a:lstStyle/>
          <a:p>
            <a:r>
              <a:rPr lang="en-GB" sz="2400" b="1" dirty="0"/>
              <a:t>How many different creatures could there be here?</a:t>
            </a:r>
          </a:p>
        </p:txBody>
      </p:sp>
    </p:spTree>
    <p:extLst>
      <p:ext uri="{BB962C8B-B14F-4D97-AF65-F5344CB8AC3E}">
        <p14:creationId xmlns:p14="http://schemas.microsoft.com/office/powerpoint/2010/main" val="1995261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le:TMV virus under magnification.jpg">
            <a:extLst>
              <a:ext uri="{FF2B5EF4-FFF2-40B4-BE49-F238E27FC236}">
                <a16:creationId xmlns="" xmlns:a16="http://schemas.microsoft.com/office/drawing/2014/main" id="{A6279494-B6AE-4C8A-A1E7-2F3CC4D962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2900" y="-19050"/>
            <a:ext cx="6877050" cy="68770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 xmlns:a16="http://schemas.microsoft.com/office/drawing/2014/main" id="{337A842D-28AD-4C40-A438-35F4D8670FCA}"/>
              </a:ext>
            </a:extLst>
          </p:cNvPr>
          <p:cNvPicPr/>
          <p:nvPr/>
        </p:nvPicPr>
        <p:blipFill>
          <a:blip r:embed="rId3">
            <a:extLst>
              <a:ext uri="{28A0092B-C50C-407E-A947-70E740481C1C}">
                <a14:useLocalDpi xmlns:a14="http://schemas.microsoft.com/office/drawing/2010/main" val="0"/>
              </a:ext>
            </a:extLst>
          </a:blip>
          <a:stretch>
            <a:fillRect/>
          </a:stretch>
        </p:blipFill>
        <p:spPr>
          <a:xfrm>
            <a:off x="153472" y="1674190"/>
            <a:ext cx="408940" cy="641350"/>
          </a:xfrm>
          <a:prstGeom prst="rect">
            <a:avLst/>
          </a:prstGeom>
        </p:spPr>
      </p:pic>
      <p:sp>
        <p:nvSpPr>
          <p:cNvPr id="4" name="TextBox 3">
            <a:extLst>
              <a:ext uri="{FF2B5EF4-FFF2-40B4-BE49-F238E27FC236}">
                <a16:creationId xmlns="" xmlns:a16="http://schemas.microsoft.com/office/drawing/2014/main" id="{9AC8D493-07FD-4571-82BE-9D58105F4F40}"/>
              </a:ext>
            </a:extLst>
          </p:cNvPr>
          <p:cNvSpPr txBox="1"/>
          <p:nvPr/>
        </p:nvSpPr>
        <p:spPr>
          <a:xfrm>
            <a:off x="694162" y="1674190"/>
            <a:ext cx="3458738" cy="2677656"/>
          </a:xfrm>
          <a:prstGeom prst="rect">
            <a:avLst/>
          </a:prstGeom>
          <a:noFill/>
        </p:spPr>
        <p:txBody>
          <a:bodyPr wrap="square" rtlCol="0">
            <a:spAutoFit/>
          </a:bodyPr>
          <a:lstStyle/>
          <a:p>
            <a:r>
              <a:rPr lang="en-GB" sz="2400" b="1" dirty="0"/>
              <a:t>Do you think this is a photograph? </a:t>
            </a:r>
            <a:endParaRPr lang="en-GB" sz="2400" b="1" dirty="0" smtClean="0"/>
          </a:p>
          <a:p>
            <a:endParaRPr lang="en-GB" sz="2400" b="1" dirty="0" smtClean="0"/>
          </a:p>
          <a:p>
            <a:r>
              <a:rPr lang="en-GB" sz="2400" b="1" dirty="0" smtClean="0"/>
              <a:t>Or </a:t>
            </a:r>
            <a:r>
              <a:rPr lang="en-GB" sz="2400" b="1" dirty="0"/>
              <a:t>perhaps a painting? </a:t>
            </a:r>
            <a:endParaRPr lang="en-GB" sz="2400" b="1" dirty="0" smtClean="0"/>
          </a:p>
          <a:p>
            <a:endParaRPr lang="en-GB" sz="2400" b="1" dirty="0"/>
          </a:p>
          <a:p>
            <a:r>
              <a:rPr lang="en-GB" sz="2400" b="1" dirty="0"/>
              <a:t>Do you think it’s real or fictional? Why?</a:t>
            </a:r>
          </a:p>
        </p:txBody>
      </p:sp>
    </p:spTree>
    <p:extLst>
      <p:ext uri="{BB962C8B-B14F-4D97-AF65-F5344CB8AC3E}">
        <p14:creationId xmlns:p14="http://schemas.microsoft.com/office/powerpoint/2010/main" val="460629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bugwoodcloud.org/images/768x512/1571813.jpg">
            <a:extLst>
              <a:ext uri="{FF2B5EF4-FFF2-40B4-BE49-F238E27FC236}">
                <a16:creationId xmlns="" xmlns:a16="http://schemas.microsoft.com/office/drawing/2014/main" id="{8652F183-DED9-4CBB-BBA3-4136654087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919"/>
          <a:stretch/>
        </p:blipFill>
        <p:spPr bwMode="auto">
          <a:xfrm>
            <a:off x="1661804" y="277611"/>
            <a:ext cx="9190315" cy="57805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 xmlns:a16="http://schemas.microsoft.com/office/drawing/2014/main" id="{72CF2B06-CEA8-4E23-AB7D-FD7BFB484CB0}"/>
              </a:ext>
            </a:extLst>
          </p:cNvPr>
          <p:cNvPicPr/>
          <p:nvPr/>
        </p:nvPicPr>
        <p:blipFill>
          <a:blip r:embed="rId3">
            <a:extLst>
              <a:ext uri="{28A0092B-C50C-407E-A947-70E740481C1C}">
                <a14:useLocalDpi xmlns:a14="http://schemas.microsoft.com/office/drawing/2010/main" val="0"/>
              </a:ext>
            </a:extLst>
          </a:blip>
          <a:stretch>
            <a:fillRect/>
          </a:stretch>
        </p:blipFill>
        <p:spPr>
          <a:xfrm>
            <a:off x="2125492" y="6087896"/>
            <a:ext cx="408940" cy="641350"/>
          </a:xfrm>
          <a:prstGeom prst="rect">
            <a:avLst/>
          </a:prstGeom>
        </p:spPr>
      </p:pic>
      <p:sp>
        <p:nvSpPr>
          <p:cNvPr id="4" name="TextBox 3">
            <a:extLst>
              <a:ext uri="{FF2B5EF4-FFF2-40B4-BE49-F238E27FC236}">
                <a16:creationId xmlns="" xmlns:a16="http://schemas.microsoft.com/office/drawing/2014/main" id="{1CF5ACA0-42E5-4AAE-BC4F-A41394CF605A}"/>
              </a:ext>
            </a:extLst>
          </p:cNvPr>
          <p:cNvSpPr txBox="1"/>
          <p:nvPr/>
        </p:nvSpPr>
        <p:spPr>
          <a:xfrm>
            <a:off x="3080154" y="6263578"/>
            <a:ext cx="7341142" cy="461665"/>
          </a:xfrm>
          <a:prstGeom prst="rect">
            <a:avLst/>
          </a:prstGeom>
          <a:noFill/>
        </p:spPr>
        <p:txBody>
          <a:bodyPr wrap="square" rtlCol="0">
            <a:spAutoFit/>
          </a:bodyPr>
          <a:lstStyle/>
          <a:p>
            <a:r>
              <a:rPr lang="en-GB" sz="2400" b="1" dirty="0"/>
              <a:t>How many different creatures could there be here?</a:t>
            </a:r>
          </a:p>
        </p:txBody>
      </p:sp>
    </p:spTree>
    <p:extLst>
      <p:ext uri="{BB962C8B-B14F-4D97-AF65-F5344CB8AC3E}">
        <p14:creationId xmlns:p14="http://schemas.microsoft.com/office/powerpoint/2010/main" val="2856296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Training\Internship (PIPS)\SAW trust\Graphics\Logo images\Logo final\Lunchbox-logo final text 15-04-2015.png">
            <a:extLst>
              <a:ext uri="{FF2B5EF4-FFF2-40B4-BE49-F238E27FC236}">
                <a16:creationId xmlns="" xmlns:a16="http://schemas.microsoft.com/office/drawing/2014/main" id="{5802823A-B915-4C40-B3B3-3AC68418BDD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3276" y="1127855"/>
            <a:ext cx="3393120" cy="1393014"/>
          </a:xfrm>
          <a:prstGeom prst="rect">
            <a:avLst/>
          </a:prstGeom>
          <a:noFill/>
          <a:ln>
            <a:noFill/>
          </a:ln>
        </p:spPr>
      </p:pic>
      <p:sp>
        <p:nvSpPr>
          <p:cNvPr id="6" name="Title 1">
            <a:extLst>
              <a:ext uri="{FF2B5EF4-FFF2-40B4-BE49-F238E27FC236}">
                <a16:creationId xmlns="" xmlns:a16="http://schemas.microsoft.com/office/drawing/2014/main" id="{1C8A823E-4710-4BFD-BC6C-01E17B7ABAC2}"/>
              </a:ext>
            </a:extLst>
          </p:cNvPr>
          <p:cNvSpPr>
            <a:spLocks noGrp="1"/>
          </p:cNvSpPr>
          <p:nvPr>
            <p:ph type="title"/>
          </p:nvPr>
        </p:nvSpPr>
        <p:spPr>
          <a:xfrm>
            <a:off x="842036" y="3249735"/>
            <a:ext cx="10515600" cy="2729376"/>
          </a:xfrm>
        </p:spPr>
        <p:txBody>
          <a:bodyPr>
            <a:normAutofit fontScale="90000"/>
          </a:bodyPr>
          <a:lstStyle/>
          <a:p>
            <a:pPr algn="ctr"/>
            <a:r>
              <a:rPr lang="en-GB" sz="6700" b="1" dirty="0"/>
              <a:t/>
            </a:r>
            <a:br>
              <a:rPr lang="en-GB" sz="6700" b="1" dirty="0"/>
            </a:br>
            <a:r>
              <a:rPr lang="en-GB" sz="5300" b="1" dirty="0"/>
              <a:t>Science Activity One</a:t>
            </a:r>
            <a:r>
              <a:rPr lang="en-GB" sz="6700" b="1" dirty="0"/>
              <a:t/>
            </a:r>
            <a:br>
              <a:rPr lang="en-GB" sz="6700" b="1" dirty="0"/>
            </a:br>
            <a:r>
              <a:rPr lang="en-GB" sz="6700" b="1" dirty="0"/>
              <a:t/>
            </a:r>
            <a:br>
              <a:rPr lang="en-GB" sz="6700" b="1" dirty="0"/>
            </a:br>
            <a:r>
              <a:rPr lang="en-GB" sz="6700" b="1" dirty="0"/>
              <a:t>Comparing Salad Leaves</a:t>
            </a:r>
            <a:r>
              <a:rPr lang="en-GB" sz="4800" b="1" dirty="0"/>
              <a:t/>
            </a:r>
            <a:br>
              <a:rPr lang="en-GB" sz="4800" b="1" dirty="0"/>
            </a:br>
            <a:r>
              <a:rPr lang="en-GB" sz="4800" b="1" dirty="0"/>
              <a:t/>
            </a:r>
            <a:br>
              <a:rPr lang="en-GB" sz="4800" b="1" dirty="0"/>
            </a:br>
            <a:endParaRPr lang="en-GB" sz="4800" b="1" dirty="0"/>
          </a:p>
        </p:txBody>
      </p:sp>
    </p:spTree>
    <p:extLst>
      <p:ext uri="{BB962C8B-B14F-4D97-AF65-F5344CB8AC3E}">
        <p14:creationId xmlns:p14="http://schemas.microsoft.com/office/powerpoint/2010/main" val="486866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DF4E96-B7BB-492F-9FED-9F8EF7B41E19}"/>
              </a:ext>
            </a:extLst>
          </p:cNvPr>
          <p:cNvSpPr>
            <a:spLocks noGrp="1"/>
          </p:cNvSpPr>
          <p:nvPr>
            <p:ph type="title"/>
          </p:nvPr>
        </p:nvSpPr>
        <p:spPr>
          <a:xfrm>
            <a:off x="838200" y="0"/>
            <a:ext cx="10515600" cy="1325563"/>
          </a:xfrm>
        </p:spPr>
        <p:txBody>
          <a:bodyPr/>
          <a:lstStyle/>
          <a:p>
            <a:r>
              <a:rPr lang="en-GB" dirty="0"/>
              <a:t>Comparing Salad Leaves</a:t>
            </a:r>
          </a:p>
        </p:txBody>
      </p:sp>
      <p:sp>
        <p:nvSpPr>
          <p:cNvPr id="3" name="Content Placeholder 2">
            <a:extLst>
              <a:ext uri="{FF2B5EF4-FFF2-40B4-BE49-F238E27FC236}">
                <a16:creationId xmlns="" xmlns:a16="http://schemas.microsoft.com/office/drawing/2014/main" id="{7BCC7237-54EE-495F-B738-E76390256E2F}"/>
              </a:ext>
            </a:extLst>
          </p:cNvPr>
          <p:cNvSpPr>
            <a:spLocks noGrp="1"/>
          </p:cNvSpPr>
          <p:nvPr>
            <p:ph idx="1"/>
          </p:nvPr>
        </p:nvSpPr>
        <p:spPr>
          <a:xfrm>
            <a:off x="838200" y="1825625"/>
            <a:ext cx="10515600" cy="1121761"/>
          </a:xfrm>
        </p:spPr>
        <p:txBody>
          <a:bodyPr/>
          <a:lstStyle/>
          <a:p>
            <a:pPr marL="0" indent="0">
              <a:buNone/>
            </a:pPr>
            <a:r>
              <a:rPr lang="en-GB" u="sng" dirty="0"/>
              <a:t>Materials</a:t>
            </a:r>
          </a:p>
          <a:p>
            <a:pPr marL="0" indent="0">
              <a:buNone/>
            </a:pPr>
            <a:r>
              <a:rPr lang="en-GB" dirty="0"/>
              <a:t>A variety of lettuce leaves.</a:t>
            </a:r>
          </a:p>
        </p:txBody>
      </p:sp>
      <p:sp>
        <p:nvSpPr>
          <p:cNvPr id="4" name="Content Placeholder 2">
            <a:extLst>
              <a:ext uri="{FF2B5EF4-FFF2-40B4-BE49-F238E27FC236}">
                <a16:creationId xmlns="" xmlns:a16="http://schemas.microsoft.com/office/drawing/2014/main" id="{1CD39B73-A869-41D3-A647-15B48FD30CEE}"/>
              </a:ext>
            </a:extLst>
          </p:cNvPr>
          <p:cNvSpPr txBox="1">
            <a:spLocks/>
          </p:cNvSpPr>
          <p:nvPr/>
        </p:nvSpPr>
        <p:spPr>
          <a:xfrm>
            <a:off x="6886435" y="1694684"/>
            <a:ext cx="4829316" cy="16383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000" u="sng" dirty="0"/>
              <a:t>Method</a:t>
            </a:r>
          </a:p>
          <a:p>
            <a:pPr marL="0" indent="0">
              <a:buFont typeface="Arial" panose="020B0604020202020204" pitchFamily="34" charset="0"/>
              <a:buNone/>
            </a:pPr>
            <a:r>
              <a:rPr lang="en-GB" dirty="0"/>
              <a:t>Compare the leaves!</a:t>
            </a:r>
          </a:p>
          <a:p>
            <a:pPr marL="0" indent="0">
              <a:buFont typeface="Arial" panose="020B0604020202020204" pitchFamily="34" charset="0"/>
              <a:buNone/>
            </a:pPr>
            <a:r>
              <a:rPr lang="en-GB" dirty="0"/>
              <a:t>Taste, feel and smell the leaves.</a:t>
            </a:r>
          </a:p>
        </p:txBody>
      </p:sp>
      <p:pic>
        <p:nvPicPr>
          <p:cNvPr id="5" name="Picture 4">
            <a:extLst>
              <a:ext uri="{FF2B5EF4-FFF2-40B4-BE49-F238E27FC236}">
                <a16:creationId xmlns="" xmlns:a16="http://schemas.microsoft.com/office/drawing/2014/main" id="{71D3590D-AD68-429B-B6F6-069560F65A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9500" y="6213590"/>
            <a:ext cx="952500" cy="644410"/>
          </a:xfrm>
          <a:prstGeom prst="rect">
            <a:avLst/>
          </a:prstGeom>
        </p:spPr>
      </p:pic>
      <p:sp>
        <p:nvSpPr>
          <p:cNvPr id="6" name="Rectangle 5">
            <a:extLst>
              <a:ext uri="{FF2B5EF4-FFF2-40B4-BE49-F238E27FC236}">
                <a16:creationId xmlns="" xmlns:a16="http://schemas.microsoft.com/office/drawing/2014/main" id="{C4A32FE6-B7E6-4048-94F1-27B7DCCCF7A7}"/>
              </a:ext>
            </a:extLst>
          </p:cNvPr>
          <p:cNvSpPr/>
          <p:nvPr/>
        </p:nvSpPr>
        <p:spPr>
          <a:xfrm>
            <a:off x="5179248" y="3944636"/>
            <a:ext cx="6786914" cy="1569660"/>
          </a:xfrm>
          <a:prstGeom prst="rect">
            <a:avLst/>
          </a:prstGeom>
        </p:spPr>
        <p:txBody>
          <a:bodyPr wrap="square">
            <a:spAutoFit/>
          </a:bodyPr>
          <a:lstStyle/>
          <a:p>
            <a:r>
              <a:rPr lang="en-GB" sz="2400" dirty="0"/>
              <a:t>Are they all the same – Do you know what some of them are?</a:t>
            </a:r>
          </a:p>
          <a:p>
            <a:r>
              <a:rPr lang="en-GB" sz="2400" dirty="0"/>
              <a:t>What do they taste, smell, look and feel like?</a:t>
            </a:r>
          </a:p>
          <a:p>
            <a:r>
              <a:rPr lang="en-GB" sz="2400" dirty="0"/>
              <a:t>Can you describe one of the leaves to a friend?</a:t>
            </a:r>
          </a:p>
        </p:txBody>
      </p:sp>
      <p:pic>
        <p:nvPicPr>
          <p:cNvPr id="7" name="Picture 6">
            <a:extLst>
              <a:ext uri="{FF2B5EF4-FFF2-40B4-BE49-F238E27FC236}">
                <a16:creationId xmlns="" xmlns:a16="http://schemas.microsoft.com/office/drawing/2014/main" id="{EC82550D-CDFC-41AF-B4FF-E57E386ECFD3}"/>
              </a:ext>
            </a:extLst>
          </p:cNvPr>
          <p:cNvPicPr/>
          <p:nvPr/>
        </p:nvPicPr>
        <p:blipFill>
          <a:blip r:embed="rId3">
            <a:extLst>
              <a:ext uri="{28A0092B-C50C-407E-A947-70E740481C1C}">
                <a14:useLocalDpi xmlns:a14="http://schemas.microsoft.com/office/drawing/2010/main" val="0"/>
              </a:ext>
            </a:extLst>
          </a:blip>
          <a:stretch>
            <a:fillRect/>
          </a:stretch>
        </p:blipFill>
        <p:spPr>
          <a:xfrm>
            <a:off x="4639747" y="4124908"/>
            <a:ext cx="408940" cy="641350"/>
          </a:xfrm>
          <a:prstGeom prst="rect">
            <a:avLst/>
          </a:prstGeom>
        </p:spPr>
      </p:pic>
      <p:pic>
        <p:nvPicPr>
          <p:cNvPr id="8" name="Picture 7" descr="D:\Training\Internship (PIPS)\SAW trust\Graphics\Logo images\Logo final\Lunchbox-logo final text 15-04-2015.png">
            <a:extLst>
              <a:ext uri="{FF2B5EF4-FFF2-40B4-BE49-F238E27FC236}">
                <a16:creationId xmlns="" xmlns:a16="http://schemas.microsoft.com/office/drawing/2014/main" id="{8FF4D115-C0BF-4B8B-B67E-F268AE5E9A4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51772" y="6318387"/>
            <a:ext cx="1059128" cy="434816"/>
          </a:xfrm>
          <a:prstGeom prst="rect">
            <a:avLst/>
          </a:prstGeom>
          <a:noFill/>
          <a:ln>
            <a:noFill/>
          </a:ln>
        </p:spPr>
      </p:pic>
      <p:pic>
        <p:nvPicPr>
          <p:cNvPr id="21506" name="Picture 2" descr="Leaf, Green, Plants, Leaves, Leafy, Vegetables, Foods">
            <a:extLst>
              <a:ext uri="{FF2B5EF4-FFF2-40B4-BE49-F238E27FC236}">
                <a16:creationId xmlns="" xmlns:a16="http://schemas.microsoft.com/office/drawing/2014/main" id="{A46CEC70-B3B0-451A-AD70-EFD20896B7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869391">
            <a:off x="955452" y="2729687"/>
            <a:ext cx="3237312" cy="349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8847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5081</TotalTime>
  <Words>1149</Words>
  <Application>Microsoft Macintosh PowerPoint</Application>
  <PresentationFormat>Custom</PresentationFormat>
  <Paragraphs>156</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Science Activity One  Comparing Salad Leaves  </vt:lpstr>
      <vt:lpstr>Comparing Salad Leaves</vt:lpstr>
      <vt:lpstr>Comparing Salad leaves</vt:lpstr>
      <vt:lpstr>What do we need to grow a lettuce?</vt:lpstr>
      <vt:lpstr>Pests!</vt:lpstr>
      <vt:lpstr>PowerPoint Presentation</vt:lpstr>
      <vt:lpstr>Plants suffer from viruses too!</vt:lpstr>
      <vt:lpstr>Pests can pass viruses onto other plants!</vt:lpstr>
      <vt:lpstr>So how do we control insect pests?</vt:lpstr>
      <vt:lpstr>Other types of pest control</vt:lpstr>
      <vt:lpstr>PowerPoint Presentation</vt:lpstr>
      <vt:lpstr>PowerPoint Presentation</vt:lpstr>
      <vt:lpstr>PowerPoint Presentation</vt:lpstr>
      <vt:lpstr>PowerPoint Presentation</vt:lpstr>
      <vt:lpstr> Science Activity Two  Biological Control Experiment  </vt:lpstr>
      <vt:lpstr>Biological Control Experiment</vt:lpstr>
      <vt:lpstr>Method</vt:lpstr>
      <vt:lpstr>PowerPoint Presentation</vt:lpstr>
      <vt:lpstr>PowerPoint Presentation</vt:lpstr>
      <vt:lpstr>PowerPoint Presentation</vt:lpstr>
      <vt:lpstr>Poetry</vt:lpstr>
      <vt:lpstr>Insect inspired poetry</vt:lpstr>
      <vt:lpstr>What would it be like to be a plant? </vt:lpstr>
      <vt:lpstr>PowerPoint Presentation</vt:lpstr>
      <vt:lpstr>Insect Masks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Stebbings (JIC)</dc:creator>
  <cp:lastModifiedBy>Jenni Rant</cp:lastModifiedBy>
  <cp:revision>62</cp:revision>
  <dcterms:created xsi:type="dcterms:W3CDTF">2020-05-29T09:22:15Z</dcterms:created>
  <dcterms:modified xsi:type="dcterms:W3CDTF">2020-07-20T08:43:19Z</dcterms:modified>
</cp:coreProperties>
</file>