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0" r:id="rId5"/>
    <p:sldId id="281" r:id="rId6"/>
    <p:sldId id="279" r:id="rId7"/>
    <p:sldId id="282" r:id="rId8"/>
    <p:sldId id="283" r:id="rId9"/>
    <p:sldId id="28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7" r:id="rId31"/>
    <p:sldId id="285" r:id="rId32"/>
    <p:sldId id="286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37A7-E835-43D6-AC87-EFEC3FFE6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E9EB5-CCA8-4EB7-9D7C-6D9278B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53942-B9F9-41A1-83D2-E4196413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87406-6D0B-4BFD-9E49-3C12CB72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A999-52BC-49EB-AB31-78ED25DB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8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A403-7D14-4421-B1B0-D0288CC5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92F30-5220-4316-9FCD-05C74B6C5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7BFC1-49D8-4B1D-8C1C-149A55C8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885DF-8293-4E15-AF69-CC14E349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9464-D809-448A-9D29-0B609838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25A4D-BD93-4BA5-B3ED-1DEE89F39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7BD37-2886-4D5F-8D78-97C88E510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1F19-FA2C-402C-A78B-2E4C1D7E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3891-0D93-4DCE-9BE6-507AC01A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3B69-0EB4-4295-A95E-DECEF0F5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4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CC28-9AD3-4F54-983C-DA1C2637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40AD-9F7E-4D49-96C2-049E88B5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72B1-780B-49CF-9E1A-2E2C2C17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6234-3916-421A-B34D-EB601626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30A48-9A5C-4958-9D88-282D8639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0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621F-4896-4ABE-BC5F-F7A7E399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E0267-BDFB-4A00-B473-1567664B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1C6F4-469C-4A35-B209-8C38B3AE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CFE6D-C368-483E-B891-EF2F97E4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5B24-EEE0-456B-9FD9-BC665CD3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0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9837-7109-4E7A-901D-2CCA392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4523-A4D2-4213-ABD0-90AFC8279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E6D0-C7DB-49F5-96E3-8171D0369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6B5DE-5BDB-4C05-82F9-3029DA41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B6B2E-EDEA-4C6D-B4B9-C3EFA69F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656AC-0519-4E09-9FDA-159BDDCE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5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46B6-E79A-4E34-B158-F73CBF59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9D8F9-712B-43F4-B624-D25EFF28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CC8DC-C787-4E2C-9A9A-5C2345A8E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023C3-3186-4E9E-B664-DE903495A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EEBCB-F5CA-4699-A400-A27AA66F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E29D8-7585-4078-8A65-8862B45F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03516-E1B2-49F3-B282-8CE05D79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19B1D-5BBB-4E25-BF55-24ED1BD9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7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3C43-D860-499E-B32D-1DD9FD7B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B93F2-560D-4B18-B065-52DE5909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17465-C676-4645-8AD8-542766A9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BDE4F-9703-4A98-9864-51F0DFAB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22F94-F852-41A3-B3AB-D4BB998F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2DE61-B2FA-45C1-A8F4-BAB4881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11A8E-D451-4F1B-A781-43AB1F0E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6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A005-A92B-4DAA-920F-733ADF66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2E13-0ED1-4FE7-B8C5-28AC8D99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B5598-4CD2-4671-83EE-4E483EC0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071EA-F99B-4377-A87C-83C42E2D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56619-ED6E-4DA1-B700-5658AF5F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F482-2D16-4AD2-A0BD-5C997187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5C06-B40E-4F6D-9D5C-566EBD42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846EE-7D6B-4727-A732-6640502A8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4788F-6861-4D43-BF7C-6D559BF9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2B51-8D08-4558-B09D-FA1CBE7F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3B54A-DA91-4E83-9CEB-25B4DB9F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36EE4-C28A-49E7-A7AC-80A9C100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4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B5F6A-7B9A-46F9-8206-E28636B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4B2BA-FC56-44F8-8FDC-47252AF6E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022CE-2C6C-471A-B810-281005A74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6A2C-3B51-4EA4-844A-D655B86330CE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C75C4-736A-4652-8C10-D677042A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214BC-76A4-42C8-BB3F-DAE83423D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4343-8051-49ED-AE87-9AF249F31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4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4.wdp"/><Relationship Id="rId1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2.svg"/><Relationship Id="rId12" Type="http://schemas.openxmlformats.org/officeDocument/2006/relationships/image" Target="../media/image1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14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microsoft.com/office/2007/relationships/hdphoto" Target="../media/hdphoto8.wdp"/><Relationship Id="rId14" Type="http://schemas.openxmlformats.org/officeDocument/2006/relationships/image" Target="../media/image4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9.png"/><Relationship Id="rId10" Type="http://schemas.openxmlformats.org/officeDocument/2006/relationships/image" Target="../media/image14.png"/><Relationship Id="rId4" Type="http://schemas.microsoft.com/office/2007/relationships/hdphoto" Target="../media/hdphoto10.wdp"/><Relationship Id="rId9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7.png"/><Relationship Id="rId7" Type="http://schemas.openxmlformats.org/officeDocument/2006/relationships/image" Target="../media/image2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7.pn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DFBEF6DF-D96D-4B8D-B9DB-FCB31F04187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276" y="1127855"/>
            <a:ext cx="3393120" cy="139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3CA82-D899-452C-8C6F-E4A6753F9B08}"/>
              </a:ext>
            </a:extLst>
          </p:cNvPr>
          <p:cNvSpPr txBox="1"/>
          <p:nvPr/>
        </p:nvSpPr>
        <p:spPr>
          <a:xfrm>
            <a:off x="0" y="3200399"/>
            <a:ext cx="12199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Verdana" panose="020B0604030504040204" pitchFamily="34" charset="0"/>
                <a:ea typeface="Verdana" panose="020B0604030504040204" pitchFamily="34" charset="0"/>
              </a:rPr>
              <a:t>Yeast</a:t>
            </a:r>
          </a:p>
        </p:txBody>
      </p:sp>
    </p:spTree>
    <p:extLst>
      <p:ext uri="{BB962C8B-B14F-4D97-AF65-F5344CB8AC3E}">
        <p14:creationId xmlns:p14="http://schemas.microsoft.com/office/powerpoint/2010/main" val="363388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D28D0-37F9-4195-A05A-2DE82ED343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Graphic 5" descr="Man">
            <a:extLst>
              <a:ext uri="{FF2B5EF4-FFF2-40B4-BE49-F238E27FC236}">
                <a16:creationId xmlns:a16="http://schemas.microsoft.com/office/drawing/2014/main" id="{434DA67C-3DB1-47B4-9923-95D329D6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9841" y="2051539"/>
            <a:ext cx="4533992" cy="45339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FF3DB8-C78C-4365-8CBC-3FF03319A7BC}"/>
              </a:ext>
            </a:extLst>
          </p:cNvPr>
          <p:cNvSpPr txBox="1"/>
          <p:nvPr/>
        </p:nvSpPr>
        <p:spPr>
          <a:xfrm>
            <a:off x="3138849" y="3410594"/>
            <a:ext cx="2299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approximately </a:t>
            </a:r>
            <a:r>
              <a:rPr lang="en-GB" sz="3200" dirty="0"/>
              <a:t>37.2 trillion </a:t>
            </a:r>
            <a:r>
              <a:rPr lang="en-GB" sz="2400" dirty="0"/>
              <a:t>different cells in a human body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B40B18-074E-44DA-A041-901B9A96805C}"/>
              </a:ext>
            </a:extLst>
          </p:cNvPr>
          <p:cNvSpPr txBox="1"/>
          <p:nvPr/>
        </p:nvSpPr>
        <p:spPr>
          <a:xfrm>
            <a:off x="7549202" y="3602389"/>
            <a:ext cx="2370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Yeast is made of just one cell.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It is a single-celled organism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7174929-1266-48C4-A54F-5613AA09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What is yeast?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7C30B5-716B-48E1-8860-DC24FAD3C6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914" y="604963"/>
            <a:ext cx="4071313" cy="273446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D3DA2A4-33C4-42DD-AC09-121FCE53C9CB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2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0351-F8F3-4FC2-B962-905AEA7B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51"/>
            <a:ext cx="10515600" cy="1325563"/>
          </a:xfrm>
        </p:spPr>
        <p:txBody>
          <a:bodyPr/>
          <a:lstStyle/>
          <a:p>
            <a:r>
              <a:rPr lang="en-GB" dirty="0"/>
              <a:t>But… there are lots of different types of yeast!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AD2F9-20E1-45CF-B17B-10A513C59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950" y="1818807"/>
            <a:ext cx="5280418" cy="354374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E2538F-CE8A-492C-ACC0-9C60C98F0D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05713"/>
            <a:ext cx="5276244" cy="354374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EAFE1A-E5B5-4948-9186-FA34C74010AE}"/>
              </a:ext>
            </a:extLst>
          </p:cNvPr>
          <p:cNvSpPr/>
          <p:nvPr/>
        </p:nvSpPr>
        <p:spPr>
          <a:xfrm>
            <a:off x="517864" y="53363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/>
              <a:t>Some yeasts are blobby</a:t>
            </a:r>
          </a:p>
          <a:p>
            <a:pPr algn="ctr"/>
            <a:r>
              <a:rPr lang="en-GB" sz="2400" dirty="0"/>
              <a:t>(the yeast is “budding”)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D1DEA-899A-4019-9999-6C66681B38D6}"/>
              </a:ext>
            </a:extLst>
          </p:cNvPr>
          <p:cNvSpPr txBox="1"/>
          <p:nvPr/>
        </p:nvSpPr>
        <p:spPr>
          <a:xfrm>
            <a:off x="7405340" y="538874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Some are hairy looking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1203B3-D6E4-4D76-A520-438AD6A15C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1" name="Picture 10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123D6D5E-95C9-4BBD-AC6A-5FEC26C771C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37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75B177-90A3-4764-9135-37E24D694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93" y="885977"/>
            <a:ext cx="5403478" cy="396255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510754-6DCC-44F7-9A1A-083677F5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930" y="885976"/>
            <a:ext cx="5398708" cy="396222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BF2119-2414-450E-9B23-249624E1A33D}"/>
              </a:ext>
            </a:extLst>
          </p:cNvPr>
          <p:cNvSpPr txBox="1"/>
          <p:nvPr/>
        </p:nvSpPr>
        <p:spPr>
          <a:xfrm>
            <a:off x="1240435" y="4913674"/>
            <a:ext cx="3990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Some yeasts become “stringy”</a:t>
            </a:r>
          </a:p>
          <a:p>
            <a:pPr algn="ctr"/>
            <a:r>
              <a:rPr lang="en-GB" sz="2400" dirty="0"/>
              <a:t>(called filaments)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22310-BAEB-427F-8757-500812A807E0}"/>
              </a:ext>
            </a:extLst>
          </p:cNvPr>
          <p:cNvSpPr txBox="1"/>
          <p:nvPr/>
        </p:nvSpPr>
        <p:spPr>
          <a:xfrm>
            <a:off x="7164727" y="4939863"/>
            <a:ext cx="3456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And some look like bullets</a:t>
            </a:r>
          </a:p>
          <a:p>
            <a:pPr algn="ctr"/>
            <a:r>
              <a:rPr lang="en-GB" sz="2400" dirty="0"/>
              <a:t>(and split in the middle)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6B0244-9085-4008-BB1E-6F56643B91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1" name="Picture 10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CAE597D1-8BF8-4BAF-B503-EF387608C31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67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79A-B8C4-4E34-8D8F-22A2B1C4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46" y="0"/>
            <a:ext cx="10515600" cy="1325563"/>
          </a:xfrm>
        </p:spPr>
        <p:txBody>
          <a:bodyPr/>
          <a:lstStyle/>
          <a:p>
            <a:r>
              <a:rPr lang="en-GB" dirty="0"/>
              <a:t>What is yeast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FB81-5787-4014-BD31-155ADA54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71" y="2378164"/>
            <a:ext cx="6270799" cy="1760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Yeast converts (ferments) sugar into ethanol (a type of alcohol) and a gas called carbon dioxide. Humans have been using yeast for around 10,000 years. </a:t>
            </a:r>
          </a:p>
          <a:p>
            <a:pPr marL="0" indent="0">
              <a:buNone/>
            </a:pPr>
            <a:r>
              <a:rPr lang="en-GB" sz="2400" dirty="0"/>
              <a:t>We use it today to make foods and drinks such as bread, beer and wine (and Marmite!).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61941-CE52-4892-8BB2-9366A8B1BDCD}"/>
              </a:ext>
            </a:extLst>
          </p:cNvPr>
          <p:cNvSpPr txBox="1"/>
          <p:nvPr/>
        </p:nvSpPr>
        <p:spPr>
          <a:xfrm>
            <a:off x="628727" y="5005755"/>
            <a:ext cx="535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The carbon dioxide made by yeast forms the bubbles in crumpets.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B3B68-70EF-4733-8DDF-3286F859CA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F006F-0E89-498D-8447-FA9733F99E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640" y="1005555"/>
            <a:ext cx="4944396" cy="3708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FCC92-7B7C-4020-8FF7-522A0985BD1C}"/>
              </a:ext>
            </a:extLst>
          </p:cNvPr>
          <p:cNvSpPr txBox="1"/>
          <p:nvPr/>
        </p:nvSpPr>
        <p:spPr>
          <a:xfrm>
            <a:off x="798923" y="1533738"/>
            <a:ext cx="4252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Useful yeasts!</a:t>
            </a:r>
          </a:p>
        </p:txBody>
      </p:sp>
      <p:pic>
        <p:nvPicPr>
          <p:cNvPr id="8" name="Picture 7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E3CBB36-5976-4D7E-BF72-01AF7DF7462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4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E67E-C9B2-406C-BB89-43A71C8E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Yeast power!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9ADDE-4A96-4786-928D-0AFB24E58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Yeast ferments (break down) sugars found in waste products like wheat straw and turns it into ethanol that can be used in car biofuel.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FB93B-FFE8-4C13-9553-B7A183CDA3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B771C1-8F1A-4C5E-A335-B9B33533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965" y="3374245"/>
            <a:ext cx="3008722" cy="22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CE5E8-58B6-4453-B639-059365BC86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261" y="3377105"/>
            <a:ext cx="3326906" cy="223448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Cross 6">
            <a:extLst>
              <a:ext uri="{FF2B5EF4-FFF2-40B4-BE49-F238E27FC236}">
                <a16:creationId xmlns:a16="http://schemas.microsoft.com/office/drawing/2014/main" id="{125598EE-1498-4FE0-A2B1-6CBB24D3B523}"/>
              </a:ext>
            </a:extLst>
          </p:cNvPr>
          <p:cNvSpPr/>
          <p:nvPr/>
        </p:nvSpPr>
        <p:spPr>
          <a:xfrm>
            <a:off x="4088349" y="4259554"/>
            <a:ext cx="476250" cy="466725"/>
          </a:xfrm>
          <a:prstGeom prst="plus">
            <a:avLst>
              <a:gd name="adj" fmla="val 38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D011C022-7644-4B87-818F-3745B47F9356}"/>
              </a:ext>
            </a:extLst>
          </p:cNvPr>
          <p:cNvSpPr/>
          <p:nvPr/>
        </p:nvSpPr>
        <p:spPr>
          <a:xfrm>
            <a:off x="8088650" y="4146686"/>
            <a:ext cx="719091" cy="69245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C785B5-CCEE-4B0D-BB17-FA88606AA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5321" y="3399347"/>
            <a:ext cx="1640354" cy="2187136"/>
          </a:xfrm>
          <a:prstGeom prst="rect">
            <a:avLst/>
          </a:prstGeom>
        </p:spPr>
      </p:pic>
      <p:pic>
        <p:nvPicPr>
          <p:cNvPr id="10" name="Picture 9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8A1D6F66-0D14-4242-81CB-7764559968E7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08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4B6241-BF62-4861-BBBF-08DFEEF07963}"/>
              </a:ext>
            </a:extLst>
          </p:cNvPr>
          <p:cNvSpPr txBox="1">
            <a:spLocks/>
          </p:cNvSpPr>
          <p:nvPr/>
        </p:nvSpPr>
        <p:spPr>
          <a:xfrm>
            <a:off x="765657" y="2318386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5900" b="1" dirty="0"/>
            </a:br>
            <a:r>
              <a:rPr lang="en-GB" sz="5900" b="1" dirty="0"/>
              <a:t>Activity one</a:t>
            </a:r>
            <a:br>
              <a:rPr lang="en-GB" sz="5900" b="1" dirty="0"/>
            </a:br>
            <a:br>
              <a:rPr lang="en-GB" sz="6700" b="1" dirty="0"/>
            </a:br>
            <a:r>
              <a:rPr lang="en-GB" sz="8900" b="1" dirty="0"/>
              <a:t>Making Crumpets!</a:t>
            </a:r>
            <a:br>
              <a:rPr lang="en-GB" sz="4800" b="1" dirty="0"/>
            </a:br>
            <a:br>
              <a:rPr lang="en-GB" sz="4800" b="1" dirty="0"/>
            </a:b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E4B00-2807-4FFA-930F-F0D30AAA1D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97EF41AA-1E1E-43E1-9783-1BB02FCF6C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379" y="1047750"/>
            <a:ext cx="2752550" cy="113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E3CBB36-5976-4D7E-BF72-01AF7DF7462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6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FC7C-814A-4F4D-AA1F-578D5991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Crumpets!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17FF-D25F-4A6D-9C66-22007010D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6512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Ingredients checklist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Strong white bread flour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Plain flour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Caster sugar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Warm milk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Warm water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Bicarbonate of soda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Salt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Yeast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Sunflower oil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C78C7-0CD9-4A57-A224-27BE55B78A33}"/>
              </a:ext>
            </a:extLst>
          </p:cNvPr>
          <p:cNvSpPr txBox="1">
            <a:spLocks/>
          </p:cNvSpPr>
          <p:nvPr/>
        </p:nvSpPr>
        <p:spPr>
          <a:xfrm>
            <a:off x="6672309" y="1825625"/>
            <a:ext cx="3565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Equipment checklist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Bowl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Measuring jug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Spoon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Clingfilm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Frying pan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Crumpet rings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Spatula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9F98A-F113-4D23-9FE4-772B361139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2D11D783-F564-44AE-A5D9-3D771A281BE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71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4650-AE45-4919-A59E-7280B4C9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(what to do)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0F35-CB4A-4C50-A2F6-0CF1C7E5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22" y="1825625"/>
            <a:ext cx="3334305" cy="17557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</a:t>
            </a:r>
            <a:r>
              <a:rPr lang="en-GB" sz="2400" dirty="0"/>
              <a:t>Add the two types of flour and yeast into the bowl, and stir.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C2B026-4846-4FA0-80A8-0B6DC840A4F5}"/>
              </a:ext>
            </a:extLst>
          </p:cNvPr>
          <p:cNvSpPr txBox="1">
            <a:spLocks/>
          </p:cNvSpPr>
          <p:nvPr/>
        </p:nvSpPr>
        <p:spPr>
          <a:xfrm>
            <a:off x="4318246" y="1694684"/>
            <a:ext cx="3760433" cy="116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2. </a:t>
            </a:r>
            <a:r>
              <a:rPr lang="en-GB" sz="2400" dirty="0"/>
              <a:t>Dissolve the sugar into the warm milk, using a measuring jug and spoon.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6B4288-DCA3-4EA0-B765-AF37AD39A0AE}"/>
              </a:ext>
            </a:extLst>
          </p:cNvPr>
          <p:cNvSpPr txBox="1">
            <a:spLocks/>
          </p:cNvSpPr>
          <p:nvPr/>
        </p:nvSpPr>
        <p:spPr>
          <a:xfrm>
            <a:off x="8224420" y="1776470"/>
            <a:ext cx="37604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3. </a:t>
            </a:r>
            <a:r>
              <a:rPr lang="en-GB" sz="2400" dirty="0"/>
              <a:t>Add the sugar and milk mixture into the flour mix and stir until smooth. This usually takes around 3-4 minutes.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509F7-F64C-4A21-9135-4C3CA3B41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026" name="Picture 2" descr="Bag, Flour, Sack, Sand">
            <a:extLst>
              <a:ext uri="{FF2B5EF4-FFF2-40B4-BE49-F238E27FC236}">
                <a16:creationId xmlns:a16="http://schemas.microsoft.com/office/drawing/2014/main" id="{A22E3545-A3EC-453F-893F-121BF437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39146">
            <a:off x="623251" y="3698424"/>
            <a:ext cx="1461654" cy="1299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Bowl">
            <a:extLst>
              <a:ext uri="{FF2B5EF4-FFF2-40B4-BE49-F238E27FC236}">
                <a16:creationId xmlns:a16="http://schemas.microsoft.com/office/drawing/2014/main" id="{3C5F156B-0066-4C5F-A19D-249A2196C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602" y="4011903"/>
            <a:ext cx="2004516" cy="2004514"/>
          </a:xfrm>
          <a:prstGeom prst="rect">
            <a:avLst/>
          </a:prstGeom>
        </p:spPr>
      </p:pic>
      <p:pic>
        <p:nvPicPr>
          <p:cNvPr id="12" name="Picture 2" descr="Bag, Flour, Sack, Sand">
            <a:extLst>
              <a:ext uri="{FF2B5EF4-FFF2-40B4-BE49-F238E27FC236}">
                <a16:creationId xmlns:a16="http://schemas.microsoft.com/office/drawing/2014/main" id="{034D54BF-373F-4029-B787-E3D8004C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264593">
            <a:off x="398856" y="4061557"/>
            <a:ext cx="1440385" cy="1280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easuring cup symbol | Free SVG">
            <a:extLst>
              <a:ext uri="{FF2B5EF4-FFF2-40B4-BE49-F238E27FC236}">
                <a16:creationId xmlns:a16="http://schemas.microsoft.com/office/drawing/2014/main" id="{DA7DA948-0340-47DD-BE72-3B1EBECD1D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Measuring cup symbol">
            <a:extLst>
              <a:ext uri="{FF2B5EF4-FFF2-40B4-BE49-F238E27FC236}">
                <a16:creationId xmlns:a16="http://schemas.microsoft.com/office/drawing/2014/main" id="{4594CD8E-3239-4726-B800-1C023F64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295" y="3733798"/>
            <a:ext cx="2196747" cy="1814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68D108-5390-4233-ABEF-9090BD5E4AB4}"/>
              </a:ext>
            </a:extLst>
          </p:cNvPr>
          <p:cNvSpPr/>
          <p:nvPr/>
        </p:nvSpPr>
        <p:spPr>
          <a:xfrm>
            <a:off x="6406308" y="4442043"/>
            <a:ext cx="371475" cy="3980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pic>
        <p:nvPicPr>
          <p:cNvPr id="1036" name="Picture 12" descr="Teaspoon, Spoon, Food, White, Kitchen, Utensil">
            <a:extLst>
              <a:ext uri="{FF2B5EF4-FFF2-40B4-BE49-F238E27FC236}">
                <a16:creationId xmlns:a16="http://schemas.microsoft.com/office/drawing/2014/main" id="{EAAE0670-38DE-42D3-8A8D-655F39AE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83967">
            <a:off x="6132336" y="2769081"/>
            <a:ext cx="739991" cy="1479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Curved Right 24">
            <a:extLst>
              <a:ext uri="{FF2B5EF4-FFF2-40B4-BE49-F238E27FC236}">
                <a16:creationId xmlns:a16="http://schemas.microsoft.com/office/drawing/2014/main" id="{D62CE91A-7801-4957-A6B6-24CC44A57E85}"/>
              </a:ext>
            </a:extLst>
          </p:cNvPr>
          <p:cNvSpPr/>
          <p:nvPr/>
        </p:nvSpPr>
        <p:spPr>
          <a:xfrm rot="1217735">
            <a:off x="6237370" y="2827592"/>
            <a:ext cx="334883" cy="404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Arrow: Curved Right 29">
            <a:extLst>
              <a:ext uri="{FF2B5EF4-FFF2-40B4-BE49-F238E27FC236}">
                <a16:creationId xmlns:a16="http://schemas.microsoft.com/office/drawing/2014/main" id="{055F6FC6-6258-42FC-B618-0BC5AEA30F4F}"/>
              </a:ext>
            </a:extLst>
          </p:cNvPr>
          <p:cNvSpPr/>
          <p:nvPr/>
        </p:nvSpPr>
        <p:spPr>
          <a:xfrm rot="11800083">
            <a:off x="6817704" y="3202666"/>
            <a:ext cx="334883" cy="404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38" name="Picture 14" descr="Sand, Pile, Heap, Dirt, Soil, Sandy, Dust">
            <a:extLst>
              <a:ext uri="{FF2B5EF4-FFF2-40B4-BE49-F238E27FC236}">
                <a16:creationId xmlns:a16="http://schemas.microsoft.com/office/drawing/2014/main" id="{57EAA44E-54E4-43AF-9018-79E23315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80" y="5131738"/>
            <a:ext cx="824992" cy="412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Measuring cup symbol">
            <a:extLst>
              <a:ext uri="{FF2B5EF4-FFF2-40B4-BE49-F238E27FC236}">
                <a16:creationId xmlns:a16="http://schemas.microsoft.com/office/drawing/2014/main" id="{51042903-C45D-4B5C-9CD5-B2F5FCF37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259" y="3793289"/>
            <a:ext cx="1026350" cy="847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phic 32" descr="Bowl">
            <a:extLst>
              <a:ext uri="{FF2B5EF4-FFF2-40B4-BE49-F238E27FC236}">
                <a16:creationId xmlns:a16="http://schemas.microsoft.com/office/drawing/2014/main" id="{01D36292-60EA-4072-A252-1AED2AB43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471" y="3944207"/>
            <a:ext cx="2004516" cy="2004514"/>
          </a:xfrm>
          <a:prstGeom prst="rect">
            <a:avLst/>
          </a:prstGeom>
        </p:spPr>
      </p:pic>
      <p:pic>
        <p:nvPicPr>
          <p:cNvPr id="34" name="Picture 12" descr="Teaspoon, Spoon, Food, White, Kitchen, Utensil">
            <a:extLst>
              <a:ext uri="{FF2B5EF4-FFF2-40B4-BE49-F238E27FC236}">
                <a16:creationId xmlns:a16="http://schemas.microsoft.com/office/drawing/2014/main" id="{D3A6F27C-A8DB-4408-969D-DC69DB64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83967">
            <a:off x="10252664" y="3336369"/>
            <a:ext cx="739991" cy="1479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Curved Right 34">
            <a:extLst>
              <a:ext uri="{FF2B5EF4-FFF2-40B4-BE49-F238E27FC236}">
                <a16:creationId xmlns:a16="http://schemas.microsoft.com/office/drawing/2014/main" id="{FE694672-DA21-4593-A34B-CA973706F6E8}"/>
              </a:ext>
            </a:extLst>
          </p:cNvPr>
          <p:cNvSpPr/>
          <p:nvPr/>
        </p:nvSpPr>
        <p:spPr>
          <a:xfrm rot="1217735">
            <a:off x="10357698" y="3407974"/>
            <a:ext cx="334883" cy="404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row: Curved Right 35">
            <a:extLst>
              <a:ext uri="{FF2B5EF4-FFF2-40B4-BE49-F238E27FC236}">
                <a16:creationId xmlns:a16="http://schemas.microsoft.com/office/drawing/2014/main" id="{EE18448A-C840-4770-BE91-83178AF6386A}"/>
              </a:ext>
            </a:extLst>
          </p:cNvPr>
          <p:cNvSpPr/>
          <p:nvPr/>
        </p:nvSpPr>
        <p:spPr>
          <a:xfrm rot="11800083">
            <a:off x="10938032" y="3796142"/>
            <a:ext cx="334883" cy="404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2" name="Picture 21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717C68BA-E8A7-40EC-AC1A-80DCD6885B88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38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705AF1-A265-4C8E-B7F5-D615DBF292E6}"/>
              </a:ext>
            </a:extLst>
          </p:cNvPr>
          <p:cNvSpPr txBox="1">
            <a:spLocks/>
          </p:cNvSpPr>
          <p:nvPr/>
        </p:nvSpPr>
        <p:spPr>
          <a:xfrm>
            <a:off x="687279" y="724794"/>
            <a:ext cx="4568302" cy="271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4. </a:t>
            </a:r>
            <a:r>
              <a:rPr lang="en-GB" sz="2400" dirty="0"/>
              <a:t>Cover the bowl with </a:t>
            </a:r>
            <a:r>
              <a:rPr lang="en-GB" sz="2400" dirty="0" err="1"/>
              <a:t>clingfilm</a:t>
            </a:r>
            <a:r>
              <a:rPr lang="en-GB" sz="2400" dirty="0"/>
              <a:t> and place somewhere warm for 20 minutes (or up to 60 minutes if it is not warm enough).</a:t>
            </a:r>
          </a:p>
          <a:p>
            <a:pPr marL="0" indent="0">
              <a:buNone/>
            </a:pPr>
            <a:r>
              <a:rPr lang="en-GB" sz="2400" dirty="0"/>
              <a:t>Tidy your table!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B5E14-9CA3-4021-9461-FAF77BCBCD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5FE61-C08D-4825-A3D8-944D68531241}"/>
              </a:ext>
            </a:extLst>
          </p:cNvPr>
          <p:cNvSpPr txBox="1"/>
          <p:nvPr/>
        </p:nvSpPr>
        <p:spPr>
          <a:xfrm>
            <a:off x="8213246" y="3561736"/>
            <a:ext cx="418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While we wait…….</a:t>
            </a:r>
          </a:p>
        </p:txBody>
      </p:sp>
      <p:pic>
        <p:nvPicPr>
          <p:cNvPr id="9" name="Graphic 8" descr="Bowl">
            <a:extLst>
              <a:ext uri="{FF2B5EF4-FFF2-40B4-BE49-F238E27FC236}">
                <a16:creationId xmlns:a16="http://schemas.microsoft.com/office/drawing/2014/main" id="{968F3EDC-121A-4F38-842A-D12F4A5DA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6525" y="3400196"/>
            <a:ext cx="2004516" cy="2004514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41D67BC-2E81-4472-8B46-0D0FD3BF82E2}"/>
              </a:ext>
            </a:extLst>
          </p:cNvPr>
          <p:cNvSpPr/>
          <p:nvPr/>
        </p:nvSpPr>
        <p:spPr>
          <a:xfrm>
            <a:off x="1786525" y="3790656"/>
            <a:ext cx="2004516" cy="688747"/>
          </a:xfrm>
          <a:prstGeom prst="arc">
            <a:avLst>
              <a:gd name="adj1" fmla="val 10924490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Stopwatch, Time, Icons, Symbols, The Button, Turn On">
            <a:extLst>
              <a:ext uri="{FF2B5EF4-FFF2-40B4-BE49-F238E27FC236}">
                <a16:creationId xmlns:a16="http://schemas.microsoft.com/office/drawing/2014/main" id="{D72620A1-D879-4EB9-9D3B-6837B8F0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102" y="1976686"/>
            <a:ext cx="1466126" cy="146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22BAF000-AFF8-41A1-AC56-6EB6CCD53FF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77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F2481D-99D8-4C73-A1C6-E7C26A5FE894}"/>
              </a:ext>
            </a:extLst>
          </p:cNvPr>
          <p:cNvSpPr txBox="1">
            <a:spLocks/>
          </p:cNvSpPr>
          <p:nvPr/>
        </p:nvSpPr>
        <p:spPr>
          <a:xfrm>
            <a:off x="713289" y="2357668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6700" b="1" dirty="0"/>
            </a:br>
            <a:r>
              <a:rPr lang="en-GB" sz="6700" b="1" dirty="0"/>
              <a:t>Activity two</a:t>
            </a:r>
            <a:br>
              <a:rPr lang="en-GB" sz="6700" b="1" dirty="0"/>
            </a:br>
            <a:br>
              <a:rPr lang="en-GB" sz="6700" b="1" dirty="0"/>
            </a:br>
            <a:r>
              <a:rPr lang="en-GB" sz="8900" b="1" dirty="0"/>
              <a:t>Yeast Balloons!</a:t>
            </a:r>
            <a:br>
              <a:rPr lang="en-GB" sz="4800" b="1" dirty="0"/>
            </a:br>
            <a:br>
              <a:rPr lang="en-GB" sz="4800" b="1" dirty="0"/>
            </a:b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4F6A2-4408-4763-B0AE-AB81D52FAF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2D58A633-64EE-41C0-8E0E-B5B271D4D84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379" y="1047750"/>
            <a:ext cx="2752550" cy="113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E3CBB36-5976-4D7E-BF72-01AF7DF7462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63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9819FC-BFCF-443C-B359-C981953C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02" y="0"/>
            <a:ext cx="10247116" cy="68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02AB-1144-4261-977B-9DE3414B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51" y="0"/>
            <a:ext cx="10515600" cy="1325563"/>
          </a:xfrm>
        </p:spPr>
        <p:txBody>
          <a:bodyPr/>
          <a:lstStyle/>
          <a:p>
            <a:r>
              <a:rPr lang="en-GB" dirty="0"/>
              <a:t>Yeast Balloons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A099F-AE6A-42DF-9241-BFC3AF355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63" y="1419709"/>
            <a:ext cx="572464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Materials checklist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One plastic bottle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One balloon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One sachet of yeast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Two teaspoons of sugar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Warm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A0224-A701-4C1F-BF03-4F80C0A3F08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097" y="1125706"/>
            <a:ext cx="2395855" cy="432879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51B43-FB0F-4F88-BC3D-AAE79BDB74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A6524ECF-0D66-42CF-9F85-56617118237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47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0138-FE78-46DA-95C2-E7303EDD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(what to do)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62F7-B635-4C30-AB30-FE9EC40E6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67" y="2262099"/>
            <a:ext cx="3616124" cy="13342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/>
              <a:t>1. </a:t>
            </a:r>
            <a:r>
              <a:rPr lang="en-GB" sz="2400" dirty="0"/>
              <a:t>Pour warm water into the plastic bottle, so that it measures 4-5cm up the side.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BDFF00-293C-4144-8C3D-2B0160500528}"/>
              </a:ext>
            </a:extLst>
          </p:cNvPr>
          <p:cNvSpPr txBox="1">
            <a:spLocks/>
          </p:cNvSpPr>
          <p:nvPr/>
        </p:nvSpPr>
        <p:spPr>
          <a:xfrm>
            <a:off x="4780344" y="1825625"/>
            <a:ext cx="3148314" cy="133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2. </a:t>
            </a:r>
            <a:r>
              <a:rPr lang="en-GB" sz="2400" dirty="0"/>
              <a:t>Add the yeast to the water</a:t>
            </a:r>
          </a:p>
        </p:txBody>
      </p:sp>
      <p:pic>
        <p:nvPicPr>
          <p:cNvPr id="3074" name="Picture 2" descr="Can, Tin, Bottle, Drinking, Beverages, Waste, Recycling">
            <a:extLst>
              <a:ext uri="{FF2B5EF4-FFF2-40B4-BE49-F238E27FC236}">
                <a16:creationId xmlns:a16="http://schemas.microsoft.com/office/drawing/2014/main" id="{F245CF03-217D-4AC2-8271-4256B7BC7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80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6754" y="3294826"/>
            <a:ext cx="1785495" cy="3447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C1D8F-4B0A-4283-A77A-B7FB462D93C6}"/>
              </a:ext>
            </a:extLst>
          </p:cNvPr>
          <p:cNvCxnSpPr/>
          <p:nvPr/>
        </p:nvCxnSpPr>
        <p:spPr>
          <a:xfrm>
            <a:off x="1886673" y="5775766"/>
            <a:ext cx="937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8CA270-4CA8-44F3-A854-E09A02BA1E2C}"/>
              </a:ext>
            </a:extLst>
          </p:cNvPr>
          <p:cNvSpPr txBox="1"/>
          <p:nvPr/>
        </p:nvSpPr>
        <p:spPr>
          <a:xfrm>
            <a:off x="2780917" y="5591100"/>
            <a:ext cx="11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to 5cm</a:t>
            </a:r>
          </a:p>
        </p:txBody>
      </p:sp>
      <p:pic>
        <p:nvPicPr>
          <p:cNvPr id="10" name="Picture 2" descr="Can, Tin, Bottle, Drinking, Beverages, Waste, Recycling">
            <a:extLst>
              <a:ext uri="{FF2B5EF4-FFF2-40B4-BE49-F238E27FC236}">
                <a16:creationId xmlns:a16="http://schemas.microsoft.com/office/drawing/2014/main" id="{C9636B61-237A-42AC-9A31-DFBB4B435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2500" l="0" r="80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6753" y="5822066"/>
            <a:ext cx="1785495" cy="920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n, Tin, Bottle, Drinking, Beverages, Waste, Recycling">
            <a:extLst>
              <a:ext uri="{FF2B5EF4-FFF2-40B4-BE49-F238E27FC236}">
                <a16:creationId xmlns:a16="http://schemas.microsoft.com/office/drawing/2014/main" id="{73271A8A-500C-44E5-BE27-926B8BB20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80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2898" y="3255918"/>
            <a:ext cx="1785495" cy="3447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n, Tin, Bottle, Drinking, Beverages, Waste, Recycling">
            <a:extLst>
              <a:ext uri="{FF2B5EF4-FFF2-40B4-BE49-F238E27FC236}">
                <a16:creationId xmlns:a16="http://schemas.microsoft.com/office/drawing/2014/main" id="{7E1D69F4-C24E-4BDE-9E0F-E88EB0134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2500" l="0" r="80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2897" y="5783158"/>
            <a:ext cx="1785495" cy="920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C3130-FA22-47D6-AD6B-A22F516CB3C0}"/>
              </a:ext>
            </a:extLst>
          </p:cNvPr>
          <p:cNvGrpSpPr/>
          <p:nvPr/>
        </p:nvGrpSpPr>
        <p:grpSpPr>
          <a:xfrm>
            <a:off x="5911307" y="2652235"/>
            <a:ext cx="886388" cy="610949"/>
            <a:chOff x="6112004" y="2711306"/>
            <a:chExt cx="886388" cy="6109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B76605F-5EC5-4AE3-A12B-3F2B3EAF12D7}"/>
                </a:ext>
              </a:extLst>
            </p:cNvPr>
            <p:cNvSpPr/>
            <p:nvPr/>
          </p:nvSpPr>
          <p:spPr>
            <a:xfrm rot="20913586">
              <a:off x="6176590" y="2711306"/>
              <a:ext cx="821802" cy="4629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3D71DD-D266-4A02-ADE6-992CAF4BE9FA}"/>
                </a:ext>
              </a:extLst>
            </p:cNvPr>
            <p:cNvSpPr/>
            <p:nvPr/>
          </p:nvSpPr>
          <p:spPr>
            <a:xfrm rot="18244007">
              <a:off x="6163126" y="3084009"/>
              <a:ext cx="187124" cy="289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AFB49B2-6CBC-4E4E-9F08-38AC3141C9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557" y="2957710"/>
            <a:ext cx="580230" cy="1068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C2A5403-B491-4599-A928-321C73B4CE3D}"/>
              </a:ext>
            </a:extLst>
          </p:cNvPr>
          <p:cNvGrpSpPr/>
          <p:nvPr/>
        </p:nvGrpSpPr>
        <p:grpSpPr>
          <a:xfrm>
            <a:off x="9145271" y="3267426"/>
            <a:ext cx="1356110" cy="2618368"/>
            <a:chOff x="9010358" y="3294826"/>
            <a:chExt cx="1785495" cy="3447426"/>
          </a:xfrm>
        </p:grpSpPr>
        <p:pic>
          <p:nvPicPr>
            <p:cNvPr id="23" name="Picture 2" descr="Can, Tin, Bottle, Drinking, Beverages, Waste, Recycling">
              <a:extLst>
                <a:ext uri="{FF2B5EF4-FFF2-40B4-BE49-F238E27FC236}">
                  <a16:creationId xmlns:a16="http://schemas.microsoft.com/office/drawing/2014/main" id="{948AB321-9275-44A8-8C0A-1A7576AB13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0" r="806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10358" y="3294826"/>
              <a:ext cx="1785495" cy="34474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an, Tin, Bottle, Drinking, Beverages, Waste, Recycling">
              <a:extLst>
                <a:ext uri="{FF2B5EF4-FFF2-40B4-BE49-F238E27FC236}">
                  <a16:creationId xmlns:a16="http://schemas.microsoft.com/office/drawing/2014/main" id="{941A1C52-E656-434A-BAC2-45B7466E3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625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01538" y="5822066"/>
              <a:ext cx="1042152" cy="9201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D145289-146C-4051-8091-4ABD8D6A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5647" y="5234782"/>
              <a:ext cx="1126804" cy="904694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9339EB-D366-4D6A-8296-728C2D5605F2}"/>
                </a:ext>
              </a:extLst>
            </p:cNvPr>
            <p:cNvSpPr/>
            <p:nvPr/>
          </p:nvSpPr>
          <p:spPr>
            <a:xfrm>
              <a:off x="9491240" y="3491785"/>
              <a:ext cx="400289" cy="14266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49CCA45A-1CD9-4175-A790-C0897197D4D3}"/>
              </a:ext>
            </a:extLst>
          </p:cNvPr>
          <p:cNvSpPr/>
          <p:nvPr/>
        </p:nvSpPr>
        <p:spPr>
          <a:xfrm rot="9510592">
            <a:off x="9080850" y="5067426"/>
            <a:ext cx="494082" cy="763930"/>
          </a:xfrm>
          <a:prstGeom prst="arc">
            <a:avLst>
              <a:gd name="adj1" fmla="val 16200000"/>
              <a:gd name="adj2" fmla="val 30777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17E6B2F-0D4E-4C3E-9356-F24735D804EB}"/>
              </a:ext>
            </a:extLst>
          </p:cNvPr>
          <p:cNvSpPr/>
          <p:nvPr/>
        </p:nvSpPr>
        <p:spPr>
          <a:xfrm rot="9510592">
            <a:off x="8857374" y="5231584"/>
            <a:ext cx="371317" cy="607306"/>
          </a:xfrm>
          <a:prstGeom prst="arc">
            <a:avLst>
              <a:gd name="adj1" fmla="val 16200000"/>
              <a:gd name="adj2" fmla="val 30777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CD51574B-4C8A-4D81-ACC2-10413EA10789}"/>
              </a:ext>
            </a:extLst>
          </p:cNvPr>
          <p:cNvSpPr/>
          <p:nvPr/>
        </p:nvSpPr>
        <p:spPr>
          <a:xfrm rot="4024856">
            <a:off x="9711485" y="5154381"/>
            <a:ext cx="494082" cy="763930"/>
          </a:xfrm>
          <a:prstGeom prst="arc">
            <a:avLst>
              <a:gd name="adj1" fmla="val 16200000"/>
              <a:gd name="adj2" fmla="val 30777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93D37FA-DCDC-4597-9DA8-683F3C44792F}"/>
              </a:ext>
            </a:extLst>
          </p:cNvPr>
          <p:cNvSpPr/>
          <p:nvPr/>
        </p:nvSpPr>
        <p:spPr>
          <a:xfrm rot="3705801">
            <a:off x="9934187" y="5404050"/>
            <a:ext cx="342481" cy="607306"/>
          </a:xfrm>
          <a:prstGeom prst="arc">
            <a:avLst>
              <a:gd name="adj1" fmla="val 16200000"/>
              <a:gd name="adj2" fmla="val 30777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ED1389E-31FD-42EA-AED9-D46E41B0D442}"/>
              </a:ext>
            </a:extLst>
          </p:cNvPr>
          <p:cNvSpPr/>
          <p:nvPr/>
        </p:nvSpPr>
        <p:spPr>
          <a:xfrm rot="16200000">
            <a:off x="9453384" y="3105649"/>
            <a:ext cx="494082" cy="763930"/>
          </a:xfrm>
          <a:prstGeom prst="arc">
            <a:avLst>
              <a:gd name="adj1" fmla="val 16200000"/>
              <a:gd name="adj2" fmla="val 556936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6B6042A-F4BA-4631-A50F-FB0EDA6FDA1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27" name="Picture 26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C1C1CB43-5FA8-48FE-97DC-4545579F0341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2BDFF00-293C-4144-8C3D-2B0160500528}"/>
              </a:ext>
            </a:extLst>
          </p:cNvPr>
          <p:cNvSpPr txBox="1">
            <a:spLocks/>
          </p:cNvSpPr>
          <p:nvPr/>
        </p:nvSpPr>
        <p:spPr>
          <a:xfrm>
            <a:off x="8402144" y="1153101"/>
            <a:ext cx="3148314" cy="1334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3. Add the sugar to the water and yeast mixture.  Put the bottle top on and give the bottle a </a:t>
            </a:r>
            <a:r>
              <a:rPr lang="en-GB" sz="2400" u="sng" dirty="0"/>
              <a:t>gentle</a:t>
            </a:r>
            <a:r>
              <a:rPr lang="en-GB" sz="2400" dirty="0"/>
              <a:t> shake.</a:t>
            </a:r>
          </a:p>
        </p:txBody>
      </p:sp>
    </p:spTree>
    <p:extLst>
      <p:ext uri="{BB962C8B-B14F-4D97-AF65-F5344CB8AC3E}">
        <p14:creationId xmlns:p14="http://schemas.microsoft.com/office/powerpoint/2010/main" val="268102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4177B1-AEEC-4A41-B919-9246E09A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2" y="679732"/>
            <a:ext cx="3942144" cy="133426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sz="2400" dirty="0"/>
              <a:t>Remove the bottle top and attach the balloon to the top of the bottle. </a:t>
            </a:r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0E369-AA8B-4985-8D0F-B2CAA747BD89}"/>
              </a:ext>
            </a:extLst>
          </p:cNvPr>
          <p:cNvSpPr txBox="1">
            <a:spLocks/>
          </p:cNvSpPr>
          <p:nvPr/>
        </p:nvSpPr>
        <p:spPr>
          <a:xfrm>
            <a:off x="4537276" y="679732"/>
            <a:ext cx="3942144" cy="133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5. </a:t>
            </a:r>
            <a:r>
              <a:rPr lang="en-GB" sz="2400" dirty="0"/>
              <a:t>Place the bottle in a warm spot and watch!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EA3AE-B022-4009-803C-3369FE54ED8B}"/>
              </a:ext>
            </a:extLst>
          </p:cNvPr>
          <p:cNvSpPr/>
          <p:nvPr/>
        </p:nvSpPr>
        <p:spPr>
          <a:xfrm>
            <a:off x="7297037" y="3218347"/>
            <a:ext cx="4788061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rdia New" panose="020B0304020202020204" pitchFamily="34" charset="-34"/>
              </a:rPr>
              <a:t>What is happening to the balloon? 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rdia New" panose="020B0304020202020204" pitchFamily="34" charset="-34"/>
              </a:rPr>
              <a:t>Why is it happening?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ACAA80-EA0D-4604-AF93-60027CFF6E95}"/>
              </a:ext>
            </a:extLst>
          </p:cNvPr>
          <p:cNvGrpSpPr/>
          <p:nvPr/>
        </p:nvGrpSpPr>
        <p:grpSpPr>
          <a:xfrm>
            <a:off x="1773647" y="2226878"/>
            <a:ext cx="1785495" cy="3447426"/>
            <a:chOff x="1785222" y="2979233"/>
            <a:chExt cx="1785495" cy="34474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7BD53E-D62C-4845-AEAC-AFEFCAE3B892}"/>
                </a:ext>
              </a:extLst>
            </p:cNvPr>
            <p:cNvGrpSpPr/>
            <p:nvPr/>
          </p:nvGrpSpPr>
          <p:grpSpPr>
            <a:xfrm>
              <a:off x="1785222" y="2979233"/>
              <a:ext cx="1785495" cy="3447426"/>
              <a:chOff x="9010358" y="3294826"/>
              <a:chExt cx="1785495" cy="3447426"/>
            </a:xfrm>
          </p:grpSpPr>
          <p:pic>
            <p:nvPicPr>
              <p:cNvPr id="8" name="Picture 2" descr="Can, Tin, Bottle, Drinking, Beverages, Waste, Recycling">
                <a:extLst>
                  <a:ext uri="{FF2B5EF4-FFF2-40B4-BE49-F238E27FC236}">
                    <a16:creationId xmlns:a16="http://schemas.microsoft.com/office/drawing/2014/main" id="{F402B4CD-6DB9-4988-8503-9EC5EA6E4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duotone>
                  <a:prstClr val="black"/>
                  <a:srgbClr val="5B9BD5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0" r="806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10358" y="3294826"/>
                <a:ext cx="1785495" cy="3447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an, Tin, Bottle, Drinking, Beverages, Waste, Recycling">
                <a:extLst>
                  <a:ext uri="{FF2B5EF4-FFF2-40B4-BE49-F238E27FC236}">
                    <a16:creationId xmlns:a16="http://schemas.microsoft.com/office/drawing/2014/main" id="{642ECB0E-ABBD-4A8D-8827-97964FFF71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625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89963" y="5822066"/>
                <a:ext cx="1042152" cy="920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1AFDF4-E144-40CF-91E8-4C23F5E409A2}"/>
                </a:ext>
              </a:extLst>
            </p:cNvPr>
            <p:cNvSpPr/>
            <p:nvPr/>
          </p:nvSpPr>
          <p:spPr>
            <a:xfrm>
              <a:off x="2245489" y="3275635"/>
              <a:ext cx="432480" cy="127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0F74DD-AF5C-4357-8658-4226B708EFA0}"/>
                </a:ext>
              </a:extLst>
            </p:cNvPr>
            <p:cNvSpPr/>
            <p:nvPr/>
          </p:nvSpPr>
          <p:spPr>
            <a:xfrm>
              <a:off x="2245489" y="3351834"/>
              <a:ext cx="432480" cy="1321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05515CE1-57CE-4BEF-AC53-E89D35F2F08B}"/>
                </a:ext>
              </a:extLst>
            </p:cNvPr>
            <p:cNvSpPr/>
            <p:nvPr/>
          </p:nvSpPr>
          <p:spPr>
            <a:xfrm>
              <a:off x="2118167" y="3339295"/>
              <a:ext cx="181774" cy="1116959"/>
            </a:xfrm>
            <a:prstGeom prst="teardrop">
              <a:avLst>
                <a:gd name="adj" fmla="val 103279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Graphic 19" descr="Sun">
            <a:extLst>
              <a:ext uri="{FF2B5EF4-FFF2-40B4-BE49-F238E27FC236}">
                <a16:creationId xmlns:a16="http://schemas.microsoft.com/office/drawing/2014/main" id="{9DB54F41-B66A-4D88-ABBC-5269F789E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5891" y="2025685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26EC882-D3A7-4297-BEF0-53915D91A885}"/>
              </a:ext>
            </a:extLst>
          </p:cNvPr>
          <p:cNvGrpSpPr/>
          <p:nvPr/>
        </p:nvGrpSpPr>
        <p:grpSpPr>
          <a:xfrm>
            <a:off x="5673399" y="2843703"/>
            <a:ext cx="1139597" cy="2063774"/>
            <a:chOff x="1785222" y="2979233"/>
            <a:chExt cx="1785495" cy="344742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05AE64-1FB4-43F5-9666-98C9CB053EBC}"/>
                </a:ext>
              </a:extLst>
            </p:cNvPr>
            <p:cNvGrpSpPr/>
            <p:nvPr/>
          </p:nvGrpSpPr>
          <p:grpSpPr>
            <a:xfrm>
              <a:off x="1785222" y="2979233"/>
              <a:ext cx="1785495" cy="3447426"/>
              <a:chOff x="9010358" y="3294826"/>
              <a:chExt cx="1785495" cy="3447426"/>
            </a:xfrm>
          </p:grpSpPr>
          <p:pic>
            <p:nvPicPr>
              <p:cNvPr id="27" name="Picture 2" descr="Can, Tin, Bottle, Drinking, Beverages, Waste, Recycling">
                <a:extLst>
                  <a:ext uri="{FF2B5EF4-FFF2-40B4-BE49-F238E27FC236}">
                    <a16:creationId xmlns:a16="http://schemas.microsoft.com/office/drawing/2014/main" id="{DA2FF43E-33DE-43DB-AD30-F3486DB5A6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duotone>
                  <a:prstClr val="black"/>
                  <a:srgbClr val="5B9BD5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0" r="806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10358" y="3294826"/>
                <a:ext cx="1785495" cy="3447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an, Tin, Bottle, Drinking, Beverages, Waste, Recycling">
                <a:extLst>
                  <a:ext uri="{FF2B5EF4-FFF2-40B4-BE49-F238E27FC236}">
                    <a16:creationId xmlns:a16="http://schemas.microsoft.com/office/drawing/2014/main" id="{17C17CB1-7C00-4725-A6BA-83DBA0126C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625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89963" y="5822066"/>
                <a:ext cx="1042152" cy="920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5DE820-6DC7-4539-B299-9B102B6C3C16}"/>
                </a:ext>
              </a:extLst>
            </p:cNvPr>
            <p:cNvSpPr/>
            <p:nvPr/>
          </p:nvSpPr>
          <p:spPr>
            <a:xfrm>
              <a:off x="2245489" y="3275635"/>
              <a:ext cx="432480" cy="127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04A95A-D988-436F-91B2-E2A05BF4228D}"/>
                </a:ext>
              </a:extLst>
            </p:cNvPr>
            <p:cNvSpPr/>
            <p:nvPr/>
          </p:nvSpPr>
          <p:spPr>
            <a:xfrm>
              <a:off x="2245489" y="3351834"/>
              <a:ext cx="432480" cy="1321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C83CA48-8223-47E7-8E08-CBB058E531F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sp>
        <p:nvSpPr>
          <p:cNvPr id="26" name="Teardrop 25">
            <a:extLst>
              <a:ext uri="{FF2B5EF4-FFF2-40B4-BE49-F238E27FC236}">
                <a16:creationId xmlns:a16="http://schemas.microsoft.com/office/drawing/2014/main" id="{C8A46E52-8988-49B2-B450-EBDC16B18293}"/>
              </a:ext>
            </a:extLst>
          </p:cNvPr>
          <p:cNvSpPr/>
          <p:nvPr/>
        </p:nvSpPr>
        <p:spPr>
          <a:xfrm>
            <a:off x="5949592" y="3098535"/>
            <a:ext cx="124629" cy="567933"/>
          </a:xfrm>
          <a:prstGeom prst="teardrop">
            <a:avLst>
              <a:gd name="adj" fmla="val 10327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5D105608-930C-41F2-88B9-496FFB277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1798" y="2115181"/>
            <a:ext cx="914400" cy="914400"/>
          </a:xfrm>
          <a:prstGeom prst="rect">
            <a:avLst/>
          </a:prstGeom>
        </p:spPr>
      </p:pic>
      <p:pic>
        <p:nvPicPr>
          <p:cNvPr id="31" name="Picture 30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5F628165-6D57-4759-9169-750BB5843AAA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97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66A909-EEAB-4D26-B18C-F3ECC67980AC}"/>
              </a:ext>
            </a:extLst>
          </p:cNvPr>
          <p:cNvSpPr txBox="1">
            <a:spLocks/>
          </p:cNvSpPr>
          <p:nvPr/>
        </p:nvSpPr>
        <p:spPr>
          <a:xfrm>
            <a:off x="791841" y="2501702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6700" b="1" dirty="0"/>
            </a:br>
            <a:r>
              <a:rPr lang="en-GB" sz="8900" b="1" dirty="0"/>
              <a:t>Activity one</a:t>
            </a:r>
            <a:br>
              <a:rPr lang="en-GB" sz="8900" b="1" dirty="0"/>
            </a:br>
            <a:br>
              <a:rPr lang="en-GB" sz="6700" b="1" dirty="0"/>
            </a:br>
            <a:r>
              <a:rPr lang="en-GB" sz="10700" b="1" dirty="0"/>
              <a:t>Making Crumpets!</a:t>
            </a:r>
          </a:p>
          <a:p>
            <a:pPr algn="ctr"/>
            <a:endParaRPr lang="en-GB" sz="4800" b="1" dirty="0"/>
          </a:p>
          <a:p>
            <a:pPr algn="ctr"/>
            <a:r>
              <a:rPr lang="en-GB" sz="7100" b="1" dirty="0"/>
              <a:t>Part 2</a:t>
            </a:r>
            <a:br>
              <a:rPr lang="en-GB" sz="7100" b="1" dirty="0"/>
            </a:br>
            <a:br>
              <a:rPr lang="en-GB" sz="4800" b="1" dirty="0"/>
            </a:b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C7534-EEDC-4E27-8C27-F3EB6014F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687CA2DB-FBA5-4D0B-B969-1AAAF62F2EA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379" y="1047750"/>
            <a:ext cx="2752550" cy="113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2DD14B49-F9F5-4BE6-A793-733FBEDA368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086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416EED-6D5C-4884-BCB9-1533D0B0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2" y="679732"/>
            <a:ext cx="3942144" cy="1334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5. </a:t>
            </a:r>
            <a:r>
              <a:rPr lang="en-GB" sz="2400" dirty="0"/>
              <a:t>Mix the bicarbonate of soda and salt with the warm water and stir into the batter in your large bowl.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5FE072-1B90-44AE-B62C-D9F7AC3D0BE6}"/>
              </a:ext>
            </a:extLst>
          </p:cNvPr>
          <p:cNvSpPr txBox="1">
            <a:spLocks/>
          </p:cNvSpPr>
          <p:nvPr/>
        </p:nvSpPr>
        <p:spPr>
          <a:xfrm>
            <a:off x="6801092" y="679732"/>
            <a:ext cx="3942144" cy="133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6. </a:t>
            </a:r>
            <a:r>
              <a:rPr lang="en-GB" sz="2400" dirty="0"/>
              <a:t>Cover the bowl again and leave it alone for 20 minutes.</a:t>
            </a:r>
          </a:p>
        </p:txBody>
      </p:sp>
      <p:pic>
        <p:nvPicPr>
          <p:cNvPr id="7" name="Picture 10" descr="Measuring cup symbol">
            <a:extLst>
              <a:ext uri="{FF2B5EF4-FFF2-40B4-BE49-F238E27FC236}">
                <a16:creationId xmlns:a16="http://schemas.microsoft.com/office/drawing/2014/main" id="{E99B9084-A84F-40F1-9850-92F38608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5092">
            <a:off x="839871" y="3710650"/>
            <a:ext cx="2196747" cy="1814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Teaspoon, Spoon, Food, White, Kitchen, Utensil">
            <a:extLst>
              <a:ext uri="{FF2B5EF4-FFF2-40B4-BE49-F238E27FC236}">
                <a16:creationId xmlns:a16="http://schemas.microsoft.com/office/drawing/2014/main" id="{3313FFD5-437D-4B28-8C46-4E3F1017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83967">
            <a:off x="2367351" y="1936083"/>
            <a:ext cx="739991" cy="1479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98DF39-5E06-4E3B-938D-3B6CBE9727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319" y="3210578"/>
            <a:ext cx="669938" cy="1680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5312AA-7C81-4C74-BB88-200A7775DB21}"/>
              </a:ext>
            </a:extLst>
          </p:cNvPr>
          <p:cNvSpPr/>
          <p:nvPr/>
        </p:nvSpPr>
        <p:spPr>
          <a:xfrm>
            <a:off x="2737346" y="4076575"/>
            <a:ext cx="544010" cy="567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Bowl">
            <a:extLst>
              <a:ext uri="{FF2B5EF4-FFF2-40B4-BE49-F238E27FC236}">
                <a16:creationId xmlns:a16="http://schemas.microsoft.com/office/drawing/2014/main" id="{A027F9ED-EC2D-4674-9FAA-35C8F279E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9098" y="4264153"/>
            <a:ext cx="2004516" cy="2004514"/>
          </a:xfrm>
          <a:prstGeom prst="rect">
            <a:avLst/>
          </a:prstGeom>
        </p:spPr>
      </p:pic>
      <p:pic>
        <p:nvPicPr>
          <p:cNvPr id="13" name="Graphic 12" descr="Bowl">
            <a:extLst>
              <a:ext uri="{FF2B5EF4-FFF2-40B4-BE49-F238E27FC236}">
                <a16:creationId xmlns:a16="http://schemas.microsoft.com/office/drawing/2014/main" id="{CE2039D5-A699-4CB8-8CEA-AF41CEA9B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2292" y="3801238"/>
            <a:ext cx="2004516" cy="2004514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97C478BB-D1C6-4BC0-9B88-9B188EE34543}"/>
              </a:ext>
            </a:extLst>
          </p:cNvPr>
          <p:cNvSpPr/>
          <p:nvPr/>
        </p:nvSpPr>
        <p:spPr>
          <a:xfrm>
            <a:off x="7562292" y="4191698"/>
            <a:ext cx="2004516" cy="688747"/>
          </a:xfrm>
          <a:prstGeom prst="arc">
            <a:avLst>
              <a:gd name="adj1" fmla="val 10924490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77168C-2EB8-48FC-9ABB-6408A0BA80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6" name="Picture 1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1BCBB2C7-D359-48FD-B967-1E60337ADC8E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11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2744D2-70CE-491D-8B09-A9C88241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Cooking the crumpets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968EEA-C502-4E52-993F-4E093AE62669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3942144" cy="1943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7. The crumpet batter is now ready to cook!</a:t>
            </a:r>
          </a:p>
          <a:p>
            <a:pPr marL="0" indent="0">
              <a:buNone/>
            </a:pPr>
            <a:r>
              <a:rPr lang="en-GB" sz="2400" dirty="0"/>
              <a:t>Grease a frying pan and four crumpet rings with sunflower oil and place on a medium heat.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F26036-50E4-4222-9085-5DA55EFE386B}"/>
              </a:ext>
            </a:extLst>
          </p:cNvPr>
          <p:cNvSpPr txBox="1">
            <a:spLocks/>
          </p:cNvSpPr>
          <p:nvPr/>
        </p:nvSpPr>
        <p:spPr>
          <a:xfrm>
            <a:off x="6645678" y="1101456"/>
            <a:ext cx="5451403" cy="2256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8. Drop 2-3 tablespoons of batter into each ring. Cook until holes appear and the top of the crumpet is no longer runny. </a:t>
            </a:r>
          </a:p>
          <a:p>
            <a:pPr marL="0" indent="0">
              <a:buNone/>
            </a:pPr>
            <a:r>
              <a:rPr lang="en-GB" sz="2400" dirty="0"/>
              <a:t>Approximately 4-5 minutes.</a:t>
            </a:r>
          </a:p>
          <a:p>
            <a:pPr marL="0" indent="0">
              <a:buNone/>
            </a:pPr>
            <a:r>
              <a:rPr lang="en-GB" sz="2400" dirty="0"/>
              <a:t>Then use a spatula to turn the crumpets over and cook for a further 2/3 minutes.</a:t>
            </a:r>
          </a:p>
        </p:txBody>
      </p:sp>
      <p:pic>
        <p:nvPicPr>
          <p:cNvPr id="4098" name="Picture 2" descr="Pan, Frying Pan, Kitchen, Cooking">
            <a:extLst>
              <a:ext uri="{FF2B5EF4-FFF2-40B4-BE49-F238E27FC236}">
                <a16:creationId xmlns:a16="http://schemas.microsoft.com/office/drawing/2014/main" id="{1ABEB249-4AA6-460A-BE24-F7579474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670" y="4158906"/>
            <a:ext cx="3410674" cy="1705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ylinder 8">
            <a:extLst>
              <a:ext uri="{FF2B5EF4-FFF2-40B4-BE49-F238E27FC236}">
                <a16:creationId xmlns:a16="http://schemas.microsoft.com/office/drawing/2014/main" id="{C06F50C2-F027-48F3-B930-C606E4F318A0}"/>
              </a:ext>
            </a:extLst>
          </p:cNvPr>
          <p:cNvSpPr/>
          <p:nvPr/>
        </p:nvSpPr>
        <p:spPr>
          <a:xfrm>
            <a:off x="1740060" y="4895959"/>
            <a:ext cx="525684" cy="3009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7AD2A1F2-EDB7-4C61-8758-B028215C05B3}"/>
              </a:ext>
            </a:extLst>
          </p:cNvPr>
          <p:cNvSpPr/>
          <p:nvPr/>
        </p:nvSpPr>
        <p:spPr>
          <a:xfrm>
            <a:off x="2373292" y="4774097"/>
            <a:ext cx="525684" cy="3009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F070325D-E8EB-4FAC-ABB7-87E31A51E628}"/>
              </a:ext>
            </a:extLst>
          </p:cNvPr>
          <p:cNvSpPr/>
          <p:nvPr/>
        </p:nvSpPr>
        <p:spPr>
          <a:xfrm>
            <a:off x="2110450" y="5075039"/>
            <a:ext cx="525684" cy="3009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EFC3E748-8BBD-4514-B178-C6BB106636C6}"/>
              </a:ext>
            </a:extLst>
          </p:cNvPr>
          <p:cNvSpPr/>
          <p:nvPr/>
        </p:nvSpPr>
        <p:spPr>
          <a:xfrm>
            <a:off x="2713539" y="5018228"/>
            <a:ext cx="525684" cy="3009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2" descr="Pan, Frying Pan, Kitchen, Cooking">
            <a:extLst>
              <a:ext uri="{FF2B5EF4-FFF2-40B4-BE49-F238E27FC236}">
                <a16:creationId xmlns:a16="http://schemas.microsoft.com/office/drawing/2014/main" id="{5650B130-216B-439E-8F14-7AC4C157B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8574" y="3888175"/>
            <a:ext cx="4958788" cy="232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ylinder 14">
            <a:extLst>
              <a:ext uri="{FF2B5EF4-FFF2-40B4-BE49-F238E27FC236}">
                <a16:creationId xmlns:a16="http://schemas.microsoft.com/office/drawing/2014/main" id="{1F657F23-25A1-4B33-9BBF-3B99332D3F82}"/>
              </a:ext>
            </a:extLst>
          </p:cNvPr>
          <p:cNvSpPr/>
          <p:nvPr/>
        </p:nvSpPr>
        <p:spPr>
          <a:xfrm>
            <a:off x="7881280" y="4623626"/>
            <a:ext cx="2429946" cy="1391088"/>
          </a:xfrm>
          <a:prstGeom prst="can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755D89-9772-4F46-8EA8-36C5AA64C4DE}"/>
              </a:ext>
            </a:extLst>
          </p:cNvPr>
          <p:cNvSpPr/>
          <p:nvPr/>
        </p:nvSpPr>
        <p:spPr>
          <a:xfrm>
            <a:off x="7906324" y="4747964"/>
            <a:ext cx="2379858" cy="5405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A9DB1B-3B9E-49EE-94F4-954181AB34A6}"/>
              </a:ext>
            </a:extLst>
          </p:cNvPr>
          <p:cNvSpPr/>
          <p:nvPr/>
        </p:nvSpPr>
        <p:spPr>
          <a:xfrm>
            <a:off x="8459646" y="5046430"/>
            <a:ext cx="266218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F90E61-25E5-4DF1-95A2-9D52DC2E2D43}"/>
              </a:ext>
            </a:extLst>
          </p:cNvPr>
          <p:cNvSpPr/>
          <p:nvPr/>
        </p:nvSpPr>
        <p:spPr>
          <a:xfrm>
            <a:off x="8612046" y="5198830"/>
            <a:ext cx="266218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6E99F9-4066-465E-8398-D75706721FF1}"/>
              </a:ext>
            </a:extLst>
          </p:cNvPr>
          <p:cNvSpPr/>
          <p:nvPr/>
        </p:nvSpPr>
        <p:spPr>
          <a:xfrm flipH="1" flipV="1">
            <a:off x="8710907" y="4845539"/>
            <a:ext cx="266230" cy="457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958FD3-378D-4F52-AD32-4942E72D0D8D}"/>
              </a:ext>
            </a:extLst>
          </p:cNvPr>
          <p:cNvSpPr/>
          <p:nvPr/>
        </p:nvSpPr>
        <p:spPr>
          <a:xfrm flipH="1" flipV="1">
            <a:off x="9348299" y="5046430"/>
            <a:ext cx="105149" cy="1064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E82F56-743E-40EF-AB15-CED0ED7B9EDB}"/>
              </a:ext>
            </a:extLst>
          </p:cNvPr>
          <p:cNvSpPr/>
          <p:nvPr/>
        </p:nvSpPr>
        <p:spPr>
          <a:xfrm flipH="1" flipV="1">
            <a:off x="8354497" y="4886500"/>
            <a:ext cx="105149" cy="1064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B0E9BA-0C20-4899-9E17-4F31ED3AADA4}"/>
              </a:ext>
            </a:extLst>
          </p:cNvPr>
          <p:cNvSpPr/>
          <p:nvPr/>
        </p:nvSpPr>
        <p:spPr>
          <a:xfrm flipH="1" flipV="1">
            <a:off x="9764665" y="5028037"/>
            <a:ext cx="105149" cy="1064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2386C8-6E62-4045-BE09-250895B6880C}"/>
              </a:ext>
            </a:extLst>
          </p:cNvPr>
          <p:cNvSpPr/>
          <p:nvPr/>
        </p:nvSpPr>
        <p:spPr>
          <a:xfrm flipH="1" flipV="1">
            <a:off x="9088209" y="4994869"/>
            <a:ext cx="105149" cy="1064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9C7780-E08E-4439-9690-BC88B60239C8}"/>
              </a:ext>
            </a:extLst>
          </p:cNvPr>
          <p:cNvSpPr/>
          <p:nvPr/>
        </p:nvSpPr>
        <p:spPr>
          <a:xfrm flipH="1" flipV="1">
            <a:off x="9365429" y="4894028"/>
            <a:ext cx="266230" cy="457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7C862D-A08D-4DFC-B3D4-4DD1128B3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26" name="Picture 2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41BFFE18-F526-4784-9670-F88CA184F83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08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330-9C50-44BC-853A-9657866E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540121"/>
          </a:xfrm>
        </p:spPr>
        <p:txBody>
          <a:bodyPr>
            <a:normAutofit/>
          </a:bodyPr>
          <a:lstStyle/>
          <a:p>
            <a:r>
              <a:rPr lang="en-GB" sz="2400" dirty="0"/>
              <a:t>The crumpets are now ready to eat. You can also let them cool and warm them up later in a toaster!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0275B-61ED-46CF-AE1E-E4EF10D6D24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181306"/>
            <a:ext cx="4721740" cy="3617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CFE7C-CDB7-4BC1-AD4A-FEC2FC8441E1}"/>
              </a:ext>
            </a:extLst>
          </p:cNvPr>
          <p:cNvSpPr txBox="1"/>
          <p:nvPr/>
        </p:nvSpPr>
        <p:spPr>
          <a:xfrm>
            <a:off x="6458674" y="2235487"/>
            <a:ext cx="442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has caused the holes to appear in the crumpet?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34308-D32E-48AE-A0E5-F727F87CD423}"/>
              </a:ext>
            </a:extLst>
          </p:cNvPr>
          <p:cNvSpPr txBox="1"/>
          <p:nvPr/>
        </p:nvSpPr>
        <p:spPr>
          <a:xfrm>
            <a:off x="6275383" y="3435146"/>
            <a:ext cx="573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did the batter change when we added things to it and what did it look like?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4238C-BA21-4882-8CFB-EC226BF4D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8" name="Picture 7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CBD5990B-39F1-4D27-98CE-0132A062D90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A14711B-89D7-4E53-B5B2-5A39EC320F49}"/>
              </a:ext>
            </a:extLst>
          </p:cNvPr>
          <p:cNvGrpSpPr/>
          <p:nvPr/>
        </p:nvGrpSpPr>
        <p:grpSpPr>
          <a:xfrm>
            <a:off x="5742516" y="4775608"/>
            <a:ext cx="976546" cy="976546"/>
            <a:chOff x="5465685" y="2798685"/>
            <a:chExt cx="1260630" cy="1260630"/>
          </a:xfrm>
        </p:grpSpPr>
        <p:pic>
          <p:nvPicPr>
            <p:cNvPr id="10" name="Graphic 9" descr="Pause">
              <a:extLst>
                <a:ext uri="{FF2B5EF4-FFF2-40B4-BE49-F238E27FC236}">
                  <a16:creationId xmlns:a16="http://schemas.microsoft.com/office/drawing/2014/main" id="{79B8F337-359D-4D01-AE9A-2931A3AA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8ACADB-58FD-418C-921F-967C3AD19985}"/>
                </a:ext>
              </a:extLst>
            </p:cNvPr>
            <p:cNvSpPr/>
            <p:nvPr/>
          </p:nvSpPr>
          <p:spPr>
            <a:xfrm>
              <a:off x="5465685" y="2798685"/>
              <a:ext cx="1260630" cy="126063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A2F086-5CF3-4E2E-81E1-1E9522BC3007}"/>
              </a:ext>
            </a:extLst>
          </p:cNvPr>
          <p:cNvSpPr txBox="1"/>
          <p:nvPr/>
        </p:nvSpPr>
        <p:spPr>
          <a:xfrm>
            <a:off x="6709153" y="4677484"/>
            <a:ext cx="52813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Create a word bank!</a:t>
            </a:r>
          </a:p>
          <a:p>
            <a:endParaRPr lang="en-GB" sz="2400" dirty="0"/>
          </a:p>
          <a:p>
            <a:r>
              <a:rPr lang="en-GB" sz="2400" dirty="0"/>
              <a:t>What new words have you come across?</a:t>
            </a:r>
          </a:p>
        </p:txBody>
      </p:sp>
    </p:spTree>
    <p:extLst>
      <p:ext uri="{BB962C8B-B14F-4D97-AF65-F5344CB8AC3E}">
        <p14:creationId xmlns:p14="http://schemas.microsoft.com/office/powerpoint/2010/main" val="1996743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AF9F4D-DD93-4F62-8A66-35F00799C53C}"/>
              </a:ext>
            </a:extLst>
          </p:cNvPr>
          <p:cNvSpPr txBox="1">
            <a:spLocks/>
          </p:cNvSpPr>
          <p:nvPr/>
        </p:nvSpPr>
        <p:spPr>
          <a:xfrm>
            <a:off x="935854" y="2086253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6700" b="1" dirty="0"/>
            </a:br>
            <a:r>
              <a:rPr lang="en-GB" sz="5300" b="1" dirty="0"/>
              <a:t>Activity Three</a:t>
            </a:r>
            <a:br>
              <a:rPr lang="en-GB" sz="6700" b="1" dirty="0"/>
            </a:br>
            <a:br>
              <a:rPr lang="en-GB" sz="8000" b="1" dirty="0"/>
            </a:br>
            <a:r>
              <a:rPr lang="en-GB" sz="8000" b="1" dirty="0"/>
              <a:t>Yeast Alive!</a:t>
            </a:r>
            <a:br>
              <a:rPr lang="en-GB" sz="8000" b="1" dirty="0"/>
            </a:br>
            <a:br>
              <a:rPr lang="en-GB" sz="4800" b="1" dirty="0"/>
            </a:b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C956D-5044-4D6B-8FB4-E0DC315E51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D1788644-6A92-495F-9EDE-5B7B252BBB5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379" y="1047750"/>
            <a:ext cx="2752550" cy="113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CBD5990B-39F1-4D27-98CE-0132A062D90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36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643A-D68B-4105-A81C-9836C748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6E46F-6E1A-45BA-81C6-ED5694B9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6463" cy="3353525"/>
          </a:xfrm>
        </p:spPr>
        <p:txBody>
          <a:bodyPr/>
          <a:lstStyle/>
          <a:p>
            <a:r>
              <a:rPr lang="en-GB" dirty="0"/>
              <a:t>A bowl or plate</a:t>
            </a:r>
          </a:p>
          <a:p>
            <a:r>
              <a:rPr lang="en-GB" dirty="0"/>
              <a:t>Fresh yeast</a:t>
            </a:r>
          </a:p>
          <a:p>
            <a:r>
              <a:rPr lang="en-GB" dirty="0"/>
              <a:t>Sugar</a:t>
            </a:r>
          </a:p>
        </p:txBody>
      </p:sp>
      <p:pic>
        <p:nvPicPr>
          <p:cNvPr id="4" name="Picture 3" descr="http://upload.wikimedia.org/wikipedia/commons/e/e9/Compressed_fresh_yeast_-_1.jpg">
            <a:extLst>
              <a:ext uri="{FF2B5EF4-FFF2-40B4-BE49-F238E27FC236}">
                <a16:creationId xmlns:a16="http://schemas.microsoft.com/office/drawing/2014/main" id="{137DEAD2-2BD3-44E3-834F-A06F925976F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247812" cy="348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FE058-DCAA-4EA4-9D83-A9E24E2716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73646F0F-EDC3-4A91-96E9-FC1D06A32C6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59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C3CF-BF2A-49F2-9AD8-A005CECB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06" y="0"/>
            <a:ext cx="10515600" cy="1325563"/>
          </a:xfrm>
        </p:spPr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AB71-492A-4870-AC45-596D2646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09" y="1262581"/>
            <a:ext cx="4420414" cy="743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</a:t>
            </a:r>
            <a:r>
              <a:rPr lang="en-GB" sz="2400" dirty="0"/>
              <a:t>Open the block of fresh yeast.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F35A4-D8CC-4578-85B8-A4A022B6A75C}"/>
              </a:ext>
            </a:extLst>
          </p:cNvPr>
          <p:cNvSpPr txBox="1"/>
          <p:nvPr/>
        </p:nvSpPr>
        <p:spPr>
          <a:xfrm>
            <a:off x="752901" y="1909966"/>
            <a:ext cx="5269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does is smell, look and feel like?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74D9FD-8C5B-4C28-9AF9-CCCE6C586FEA}"/>
              </a:ext>
            </a:extLst>
          </p:cNvPr>
          <p:cNvSpPr txBox="1">
            <a:spLocks/>
          </p:cNvSpPr>
          <p:nvPr/>
        </p:nvSpPr>
        <p:spPr>
          <a:xfrm>
            <a:off x="7107314" y="791195"/>
            <a:ext cx="4845755" cy="1202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500" dirty="0"/>
              <a:t>2</a:t>
            </a:r>
            <a:r>
              <a:rPr lang="en-GB" dirty="0"/>
              <a:t>. </a:t>
            </a:r>
            <a:r>
              <a:rPr lang="en-GB" sz="2600" dirty="0"/>
              <a:t>Put the yeast in a bowl or plate and add sugar.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/>
              <a:t>Stir until the mixture changes</a:t>
            </a:r>
          </a:p>
        </p:txBody>
      </p:sp>
      <p:pic>
        <p:nvPicPr>
          <p:cNvPr id="6" name="Picture 5" descr="http://upload.wikimedia.org/wikipedia/commons/e/e9/Compressed_fresh_yeast_-_1.jpg">
            <a:extLst>
              <a:ext uri="{FF2B5EF4-FFF2-40B4-BE49-F238E27FC236}">
                <a16:creationId xmlns:a16="http://schemas.microsoft.com/office/drawing/2014/main" id="{AA8543C5-774C-412E-AF54-3E602D51517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74" y="2679138"/>
            <a:ext cx="3617965" cy="279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 descr="Plate">
            <a:extLst>
              <a:ext uri="{FF2B5EF4-FFF2-40B4-BE49-F238E27FC236}">
                <a16:creationId xmlns:a16="http://schemas.microsoft.com/office/drawing/2014/main" id="{72C89A76-7868-453D-B1C9-C71E3020F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3298" y="2106430"/>
            <a:ext cx="3286128" cy="3286124"/>
          </a:xfrm>
          <a:prstGeom prst="rect">
            <a:avLst/>
          </a:prstGeom>
        </p:spPr>
      </p:pic>
      <p:sp>
        <p:nvSpPr>
          <p:cNvPr id="9" name="Cube 8">
            <a:extLst>
              <a:ext uri="{FF2B5EF4-FFF2-40B4-BE49-F238E27FC236}">
                <a16:creationId xmlns:a16="http://schemas.microsoft.com/office/drawing/2014/main" id="{47EE5299-8559-4AF1-BB58-019F19A505D6}"/>
              </a:ext>
            </a:extLst>
          </p:cNvPr>
          <p:cNvSpPr/>
          <p:nvPr/>
        </p:nvSpPr>
        <p:spPr>
          <a:xfrm>
            <a:off x="8081961" y="3167859"/>
            <a:ext cx="919995" cy="668230"/>
          </a:xfrm>
          <a:prstGeom prst="cube">
            <a:avLst>
              <a:gd name="adj" fmla="val 227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EE989F-C850-477A-84B5-EE367A5A49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327" y="3107781"/>
            <a:ext cx="1013662" cy="835380"/>
          </a:xfrm>
          <a:prstGeom prst="rect">
            <a:avLst/>
          </a:prstGeom>
        </p:spPr>
      </p:pic>
      <p:pic>
        <p:nvPicPr>
          <p:cNvPr id="11" name="Picture 12" descr="Teaspoon, Spoon, Food, White, Kitchen, Utensil">
            <a:extLst>
              <a:ext uri="{FF2B5EF4-FFF2-40B4-BE49-F238E27FC236}">
                <a16:creationId xmlns:a16="http://schemas.microsoft.com/office/drawing/2014/main" id="{CF0BCFB8-1E93-4897-9E1E-464D0E0D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83967">
            <a:off x="9299870" y="2029377"/>
            <a:ext cx="739991" cy="1479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C789330E-0A63-4B8A-8CB6-5E57736E2892}"/>
              </a:ext>
            </a:extLst>
          </p:cNvPr>
          <p:cNvSpPr/>
          <p:nvPr/>
        </p:nvSpPr>
        <p:spPr>
          <a:xfrm rot="1217735">
            <a:off x="9404904" y="2100982"/>
            <a:ext cx="334883" cy="404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F9A84107-25CB-453B-91E0-9F34622F7956}"/>
              </a:ext>
            </a:extLst>
          </p:cNvPr>
          <p:cNvSpPr/>
          <p:nvPr/>
        </p:nvSpPr>
        <p:spPr>
          <a:xfrm rot="11800083">
            <a:off x="9985238" y="2489150"/>
            <a:ext cx="334883" cy="404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483E4C-4A8A-4615-9855-BDED72378C8E}"/>
              </a:ext>
            </a:extLst>
          </p:cNvPr>
          <p:cNvSpPr/>
          <p:nvPr/>
        </p:nvSpPr>
        <p:spPr>
          <a:xfrm>
            <a:off x="6438576" y="4646349"/>
            <a:ext cx="6096000" cy="9325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How does the mixture change?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And why?? </a:t>
            </a:r>
            <a:endParaRPr lang="en-GB" sz="24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C8D7E7-1F1B-4356-A540-07109AAD85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6" name="Picture 1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67F26962-6E4E-47CE-BAF6-1D39D537618A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082" y="6329531"/>
            <a:ext cx="1004842" cy="4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18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6CA350-17DF-4BDD-B56F-944DFC52BF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62" y="0"/>
            <a:ext cx="10218880" cy="685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2729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29320B2-6129-4E51-81D6-C1294B8A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36" y="2749489"/>
            <a:ext cx="10515600" cy="2729376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700" b="1" dirty="0"/>
            </a:br>
            <a:r>
              <a:rPr lang="en-GB" sz="6700" b="1" dirty="0"/>
              <a:t>Writing Activity</a:t>
            </a:r>
            <a:br>
              <a:rPr lang="en-GB" sz="4800" b="1" dirty="0"/>
            </a:br>
            <a:br>
              <a:rPr lang="en-GB" sz="4800" b="1" dirty="0"/>
            </a:br>
            <a:endParaRPr lang="en-GB" sz="4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83350-059A-40D5-94A2-499D7ABA02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0" name="Picture 9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7739329A-D74B-4495-9D95-EAF24638123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276" y="1127855"/>
            <a:ext cx="3393120" cy="139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2DD14B49-F9F5-4BE6-A793-733FBEDA368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547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778E6A-EAB2-47CE-AE51-9E94C4A8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Poetry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D37312-30FE-4707-A38D-D1406EDF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04" y="2571349"/>
            <a:ext cx="10515600" cy="25510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 will need:</a:t>
            </a:r>
          </a:p>
          <a:p>
            <a:pPr marL="0" indent="0">
              <a:buNone/>
            </a:pPr>
            <a:r>
              <a:rPr lang="en-GB" sz="2400" dirty="0"/>
              <a:t>Pen/pencil</a:t>
            </a:r>
          </a:p>
          <a:p>
            <a:pPr marL="0" indent="0">
              <a:buNone/>
            </a:pPr>
            <a:r>
              <a:rPr lang="en-GB" sz="2400" dirty="0"/>
              <a:t>Paper lined  or plain</a:t>
            </a:r>
          </a:p>
          <a:p>
            <a:pPr marL="0" indent="0">
              <a:buNone/>
            </a:pPr>
            <a:r>
              <a:rPr lang="en-GB" sz="2400" dirty="0"/>
              <a:t>Your word bank</a:t>
            </a:r>
          </a:p>
          <a:p>
            <a:pPr marL="0" indent="0">
              <a:buNone/>
            </a:pPr>
            <a:r>
              <a:rPr lang="en-GB" sz="2400" dirty="0"/>
              <a:t>Science images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F6DFF-2149-49D0-A80F-D767EA1F6D29}"/>
              </a:ext>
            </a:extLst>
          </p:cNvPr>
          <p:cNvSpPr txBox="1"/>
          <p:nvPr/>
        </p:nvSpPr>
        <p:spPr>
          <a:xfrm>
            <a:off x="853151" y="1421664"/>
            <a:ext cx="1099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During this session we will use the concepts, experiences, images and new vocabulary from the science as a starting point for writing poetry!</a:t>
            </a:r>
          </a:p>
        </p:txBody>
      </p:sp>
      <p:pic>
        <p:nvPicPr>
          <p:cNvPr id="10" name="Picture 2" descr="Scribbling, Writing, Student, Write, Draw, Schoolboy">
            <a:extLst>
              <a:ext uri="{FF2B5EF4-FFF2-40B4-BE49-F238E27FC236}">
                <a16:creationId xmlns:a16="http://schemas.microsoft.com/office/drawing/2014/main" id="{A2FEBA15-4AE1-46AD-86F5-6A5B408C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127" y="2277499"/>
            <a:ext cx="6486525" cy="3729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2DD14B49-F9F5-4BE6-A793-733FBEDA368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5BB66C-9A8B-4CF9-813E-AB33737BD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0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7CE124-E594-488E-8450-5ED16E68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Yeast inspired poetry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3BE15F-DFD8-4F68-9BE2-2C4D8F4EA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051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can you see when you look at the science images?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things to think about:</a:t>
            </a:r>
          </a:p>
          <a:p>
            <a:pPr marL="0" indent="0">
              <a:buNone/>
            </a:pPr>
            <a:r>
              <a:rPr lang="en-GB" dirty="0"/>
              <a:t>What colours can you see?</a:t>
            </a:r>
          </a:p>
          <a:p>
            <a:pPr marL="0" indent="0">
              <a:buNone/>
            </a:pPr>
            <a:r>
              <a:rPr lang="en-GB" dirty="0"/>
              <a:t>Describe what shapes you can see.</a:t>
            </a:r>
          </a:p>
          <a:p>
            <a:pPr marL="0" indent="0">
              <a:buNone/>
            </a:pPr>
            <a:r>
              <a:rPr lang="en-GB" dirty="0"/>
              <a:t>What does it look like?</a:t>
            </a:r>
          </a:p>
          <a:p>
            <a:pPr marL="0" indent="0">
              <a:buNone/>
            </a:pPr>
            <a:r>
              <a:rPr lang="en-GB" dirty="0"/>
              <a:t>Do any of the images remind you of anything?</a:t>
            </a:r>
          </a:p>
        </p:txBody>
      </p:sp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F2E53FA-1F31-4E68-AF6F-DD45ADECD39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FC5DB-6AA5-467B-93CA-D6C0827AA6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DE803D4-C515-4224-80F5-5A153A5F2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7"/>
          <a:stretch/>
        </p:blipFill>
        <p:spPr bwMode="auto">
          <a:xfrm>
            <a:off x="6669022" y="1825625"/>
            <a:ext cx="4944205" cy="3654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53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5D3BC9-79EC-44DA-AF63-38972F77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36" y="2749489"/>
            <a:ext cx="10515600" cy="2729376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700" b="1" dirty="0"/>
            </a:br>
            <a:r>
              <a:rPr lang="en-GB" sz="6700" b="1" dirty="0"/>
              <a:t>Art Activity</a:t>
            </a:r>
            <a:br>
              <a:rPr lang="en-GB" sz="6700" b="1" dirty="0"/>
            </a:br>
            <a:r>
              <a:rPr lang="en-GB" sz="6700" b="1" dirty="0"/>
              <a:t>3D Yeast Structures</a:t>
            </a:r>
            <a:br>
              <a:rPr lang="en-GB" sz="4800" b="1" dirty="0"/>
            </a:br>
            <a:br>
              <a:rPr lang="en-GB" sz="4800" b="1" dirty="0"/>
            </a:b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B9C9E-8DEA-472E-9AE7-F2333D968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A969079C-9041-4AAA-A77B-CCA223ACB47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276" y="1127855"/>
            <a:ext cx="3393120" cy="139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F2E53FA-1F31-4E68-AF6F-DD45ADECD39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20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9F71-3B7D-40D7-9AD3-282DC5D0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Yeast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8C8F-9899-4910-B856-6B49AD2D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5440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Materials</a:t>
            </a:r>
          </a:p>
          <a:p>
            <a:r>
              <a:rPr lang="en-GB" sz="2400" dirty="0"/>
              <a:t>Cane </a:t>
            </a:r>
          </a:p>
          <a:p>
            <a:r>
              <a:rPr lang="en-GB" sz="2400" dirty="0"/>
              <a:t>Masking tape</a:t>
            </a:r>
          </a:p>
          <a:p>
            <a:r>
              <a:rPr lang="en-GB" sz="2400" dirty="0"/>
              <a:t>Craft pliers</a:t>
            </a:r>
          </a:p>
          <a:p>
            <a:r>
              <a:rPr lang="en-GB" sz="2400" dirty="0"/>
              <a:t>PVA glue</a:t>
            </a:r>
          </a:p>
          <a:p>
            <a:r>
              <a:rPr lang="en-GB" sz="2400" dirty="0"/>
              <a:t>Sponge/paintbrush</a:t>
            </a:r>
          </a:p>
          <a:p>
            <a:r>
              <a:rPr lang="en-GB" sz="2400" dirty="0"/>
              <a:t>White tissue paper</a:t>
            </a:r>
          </a:p>
          <a:p>
            <a:r>
              <a:rPr lang="en-GB" sz="2400" dirty="0"/>
              <a:t>Coloured tissue paper</a:t>
            </a:r>
          </a:p>
        </p:txBody>
      </p:sp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F2E53FA-1F31-4E68-AF6F-DD45ADECD39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FC5DB-6AA5-467B-93CA-D6C0827AA6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99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CC880-B46C-4654-B5DF-300F920B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44" y="388455"/>
            <a:ext cx="3325427" cy="2078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1. Bend the soaked cane to begin creating your yeast structure. Begin with creating hoops and securing with masking tape.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F2802-6AAA-4B94-AAB9-079914216EBB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226" y="3347113"/>
            <a:ext cx="2834798" cy="2226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2E9FA9-C83A-44ED-BB8F-8F575E3DF0DE}"/>
              </a:ext>
            </a:extLst>
          </p:cNvPr>
          <p:cNvSpPr txBox="1">
            <a:spLocks/>
          </p:cNvSpPr>
          <p:nvPr/>
        </p:nvSpPr>
        <p:spPr>
          <a:xfrm>
            <a:off x="8328218" y="336079"/>
            <a:ext cx="3325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3. Refer back to the yeast images and choose a final colour tissue paper for your structure and apply it with the PVA mixture.</a:t>
            </a:r>
          </a:p>
          <a:p>
            <a:pPr marL="0" indent="0">
              <a:buNone/>
            </a:pPr>
            <a:r>
              <a:rPr lang="en-GB" sz="2400" dirty="0"/>
              <a:t>Now allow your structure to dry!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BAB98-67AD-40E2-9B7B-DA5941F230D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706358" y="3347113"/>
            <a:ext cx="2834798" cy="2226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EBEF34-78E1-45B1-AC15-7199BE705777}"/>
              </a:ext>
            </a:extLst>
          </p:cNvPr>
          <p:cNvSpPr txBox="1">
            <a:spLocks/>
          </p:cNvSpPr>
          <p:nvPr/>
        </p:nvSpPr>
        <p:spPr>
          <a:xfrm>
            <a:off x="4461044" y="362267"/>
            <a:ext cx="3325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2. Once you are happy with your yeast structure use the PVA glue mixture and a sponge to apply white tissue paper and allow it to dry.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61748-1E72-49CB-AEBA-72B0B6B89363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6624" y="3347113"/>
            <a:ext cx="2834798" cy="2226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id="{FF2E53FA-1F31-4E68-AF6F-DD45ADECD39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FC5DB-6AA5-467B-93CA-D6C0827AA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8E2A4-F9E4-48E4-B2E9-65B64A15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0"/>
          <a:stretch/>
        </p:blipFill>
        <p:spPr>
          <a:xfrm>
            <a:off x="1493132" y="0"/>
            <a:ext cx="9300847" cy="685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37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28F5A03-332A-42D5-BA1A-CAB089C8D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7"/>
          <a:stretch/>
        </p:blipFill>
        <p:spPr bwMode="auto">
          <a:xfrm>
            <a:off x="1277872" y="-33553"/>
            <a:ext cx="9324538" cy="689155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8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x2.b-cdn.net/gfx/news/hires/2015/newyeastspec.jpg">
            <a:extLst>
              <a:ext uri="{FF2B5EF4-FFF2-40B4-BE49-F238E27FC236}">
                <a16:creationId xmlns:a16="http://schemas.microsoft.com/office/drawing/2014/main" id="{E03D3908-ADD4-43FE-BDE5-B65C0C06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360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8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(NRP-150) [i]Saccharomyces paradoxus[/i]">
            <a:extLst>
              <a:ext uri="{FF2B5EF4-FFF2-40B4-BE49-F238E27FC236}">
                <a16:creationId xmlns:a16="http://schemas.microsoft.com/office/drawing/2014/main" id="{82FE917A-5CA4-4157-9702-8A3F7607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33" y="0"/>
            <a:ext cx="10244563" cy="686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7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E3B4FD-293A-49BB-9AAC-3F22C70114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le of Hay">
            <a:extLst>
              <a:ext uri="{FF2B5EF4-FFF2-40B4-BE49-F238E27FC236}">
                <a16:creationId xmlns:a16="http://schemas.microsoft.com/office/drawing/2014/main" id="{979BB0BE-5CBC-4752-BD48-44ADA1D13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272" y="0"/>
            <a:ext cx="1007659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1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928</Words>
  <Application>Microsoft Office PowerPoint</Application>
  <PresentationFormat>Widescreen</PresentationFormat>
  <Paragraphs>127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yeast?</vt:lpstr>
      <vt:lpstr>But… there are lots of different types of yeast!</vt:lpstr>
      <vt:lpstr>PowerPoint Presentation</vt:lpstr>
      <vt:lpstr>What is yeast used for?</vt:lpstr>
      <vt:lpstr>Yeast power!</vt:lpstr>
      <vt:lpstr>PowerPoint Presentation</vt:lpstr>
      <vt:lpstr>Crumpets!</vt:lpstr>
      <vt:lpstr>Method (what to do)</vt:lpstr>
      <vt:lpstr>PowerPoint Presentation</vt:lpstr>
      <vt:lpstr>PowerPoint Presentation</vt:lpstr>
      <vt:lpstr>Yeast Balloons</vt:lpstr>
      <vt:lpstr>Method (what to do)</vt:lpstr>
      <vt:lpstr>PowerPoint Presentation</vt:lpstr>
      <vt:lpstr>PowerPoint Presentation</vt:lpstr>
      <vt:lpstr>PowerPoint Presentation</vt:lpstr>
      <vt:lpstr>Cooking the crumpets</vt:lpstr>
      <vt:lpstr>The crumpets are now ready to eat. You can also let them cool and warm them up later in a toaster!</vt:lpstr>
      <vt:lpstr>PowerPoint Presentation</vt:lpstr>
      <vt:lpstr>You will need</vt:lpstr>
      <vt:lpstr>Method</vt:lpstr>
      <vt:lpstr> Writing Activity  </vt:lpstr>
      <vt:lpstr>Poetry</vt:lpstr>
      <vt:lpstr>Yeast inspired poetry</vt:lpstr>
      <vt:lpstr> Art Activity 3D Yeast Structures  </vt:lpstr>
      <vt:lpstr>3D Yeast Structures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Stebbings (JIC)</dc:creator>
  <cp:lastModifiedBy>Samantha Stebbings (JIC)</cp:lastModifiedBy>
  <cp:revision>51</cp:revision>
  <dcterms:created xsi:type="dcterms:W3CDTF">2020-06-08T10:22:34Z</dcterms:created>
  <dcterms:modified xsi:type="dcterms:W3CDTF">2022-07-25T12:40:59Z</dcterms:modified>
</cp:coreProperties>
</file>